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8" r:id="rId4"/>
    <p:sldId id="269" r:id="rId5"/>
    <p:sldId id="272" r:id="rId6"/>
    <p:sldId id="270" r:id="rId7"/>
    <p:sldId id="256" r:id="rId8"/>
    <p:sldId id="280" r:id="rId9"/>
    <p:sldId id="260" r:id="rId10"/>
    <p:sldId id="281" r:id="rId11"/>
    <p:sldId id="261" r:id="rId12"/>
    <p:sldId id="263" r:id="rId13"/>
    <p:sldId id="257" r:id="rId14"/>
    <p:sldId id="258" r:id="rId15"/>
    <p:sldId id="264" r:id="rId16"/>
    <p:sldId id="259" r:id="rId17"/>
    <p:sldId id="262" r:id="rId18"/>
    <p:sldId id="273" r:id="rId19"/>
    <p:sldId id="265" r:id="rId20"/>
    <p:sldId id="275" r:id="rId21"/>
    <p:sldId id="276" r:id="rId22"/>
    <p:sldId id="277" r:id="rId23"/>
    <p:sldId id="278" r:id="rId24"/>
    <p:sldId id="279"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832"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BB2D58-2161-438B-975B-126B56B9847A}"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83F73B4-CC3E-4DBF-BC0B-366974EDE0B3}"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B2D58-2161-438B-975B-126B56B9847A}"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F73B4-CC3E-4DBF-BC0B-366974EDE0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BB2D58-2161-438B-975B-126B56B9847A}"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F73B4-CC3E-4DBF-BC0B-366974EDE0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B2D58-2161-438B-975B-126B56B9847A}"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F73B4-CC3E-4DBF-BC0B-366974EDE0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BB2D58-2161-438B-975B-126B56B9847A}" type="datetimeFigureOut">
              <a:rPr lang="en-US" smtClean="0"/>
              <a:pPr/>
              <a:t>2/4/16</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F73B4-CC3E-4DBF-BC0B-366974EDE0B3}"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BB2D58-2161-438B-975B-126B56B9847A}" type="datetimeFigureOut">
              <a:rPr lang="en-US" smtClean="0"/>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F73B4-CC3E-4DBF-BC0B-366974EDE0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BB2D58-2161-438B-975B-126B56B9847A}" type="datetimeFigureOut">
              <a:rPr lang="en-US" smtClean="0"/>
              <a:pPr/>
              <a:t>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F73B4-CC3E-4DBF-BC0B-366974EDE0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B2D58-2161-438B-975B-126B56B9847A}" type="datetimeFigureOut">
              <a:rPr lang="en-US" smtClean="0"/>
              <a:pPr/>
              <a:t>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F73B4-CC3E-4DBF-BC0B-366974EDE0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ABB2D58-2161-438B-975B-126B56B9847A}" type="datetimeFigureOut">
              <a:rPr lang="en-US" smtClean="0"/>
              <a:pPr/>
              <a:t>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F73B4-CC3E-4DBF-BC0B-366974EDE0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BB2D58-2161-438B-975B-126B56B9847A}" type="datetimeFigureOut">
              <a:rPr lang="en-US" smtClean="0"/>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F73B4-CC3E-4DBF-BC0B-366974EDE0B3}"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6ABB2D58-2161-438B-975B-126B56B9847A}" type="datetimeFigureOut">
              <a:rPr lang="en-US" smtClean="0"/>
              <a:pPr/>
              <a:t>2/4/16</a:t>
            </a:fld>
            <a:endParaRPr lang="en-US"/>
          </a:p>
        </p:txBody>
      </p:sp>
      <p:sp>
        <p:nvSpPr>
          <p:cNvPr id="7" name="Slide Number Placeholder 6"/>
          <p:cNvSpPr>
            <a:spLocks noGrp="1"/>
          </p:cNvSpPr>
          <p:nvPr>
            <p:ph type="sldNum" sz="quarter" idx="12"/>
          </p:nvPr>
        </p:nvSpPr>
        <p:spPr/>
        <p:txBody>
          <a:bodyPr/>
          <a:lstStyle/>
          <a:p>
            <a:fld id="{883F73B4-CC3E-4DBF-BC0B-366974EDE0B3}"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ABB2D58-2161-438B-975B-126B56B9847A}" type="datetimeFigureOut">
              <a:rPr lang="en-US" smtClean="0"/>
              <a:pPr/>
              <a:t>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83F73B4-CC3E-4DBF-BC0B-366974EDE0B3}"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Symbolism / Tone / Syntax/ Denotation / Connotation</a:t>
            </a:r>
            <a:endParaRPr lang="en-US" dirty="0"/>
          </a:p>
        </p:txBody>
      </p:sp>
      <p:sp>
        <p:nvSpPr>
          <p:cNvPr id="3" name="Content Placeholder 2"/>
          <p:cNvSpPr>
            <a:spLocks noGrp="1"/>
          </p:cNvSpPr>
          <p:nvPr>
            <p:ph idx="1"/>
          </p:nvPr>
        </p:nvSpPr>
        <p:spPr/>
        <p:txBody>
          <a:bodyPr/>
          <a:lstStyle/>
          <a:p>
            <a:r>
              <a:rPr lang="en-US" dirty="0" smtClean="0"/>
              <a:t>Literary Devices</a:t>
            </a:r>
            <a:endParaRPr lang="en-US" dirty="0"/>
          </a:p>
        </p:txBody>
      </p:sp>
    </p:spTree>
    <p:extLst>
      <p:ext uri="{BB962C8B-B14F-4D97-AF65-F5344CB8AC3E}">
        <p14:creationId xmlns:p14="http://schemas.microsoft.com/office/powerpoint/2010/main" val="27817803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en-US" sz="4000" dirty="0" smtClean="0"/>
              <a:t>Use the tone words handout to determine the tone of the next two slides.</a:t>
            </a:r>
            <a:endParaRPr lang="en-US" sz="4000" dirty="0"/>
          </a:p>
        </p:txBody>
      </p:sp>
    </p:spTree>
    <p:extLst>
      <p:ext uri="{BB962C8B-B14F-4D97-AF65-F5344CB8AC3E}">
        <p14:creationId xmlns:p14="http://schemas.microsoft.com/office/powerpoint/2010/main" val="428039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marL="0" indent="0">
              <a:buNone/>
            </a:pPr>
            <a:r>
              <a:rPr lang="en-US" sz="4000" b="1" dirty="0"/>
              <a:t>	</a:t>
            </a:r>
            <a:r>
              <a:rPr lang="en-US" sz="4000" b="1" dirty="0" smtClean="0"/>
              <a:t>We refused to get out of the bed when the bugle blew in the morning, we fought against scrubbing our teeth in public to music, we sneered when the flag was ceremoniously lowered at sunset, we avoided doing a good deed a day, we complained loudly about the food…and we bought some chalk and wrote all over the Recreation Cabin “We hate Camp Hi-</a:t>
            </a:r>
            <a:r>
              <a:rPr lang="en-US" sz="4000" b="1" dirty="0" err="1" smtClean="0"/>
              <a:t>Wah</a:t>
            </a:r>
            <a:r>
              <a:rPr lang="en-US" sz="4000" b="1" dirty="0" smtClean="0"/>
              <a:t>.”</a:t>
            </a:r>
          </a:p>
          <a:p>
            <a:pPr marL="0" indent="0">
              <a:buNone/>
            </a:pPr>
            <a:r>
              <a:rPr lang="en-US" sz="2000" dirty="0" smtClean="0"/>
              <a:t>- Ruth </a:t>
            </a:r>
            <a:r>
              <a:rPr lang="en-US" sz="2000" dirty="0" err="1" smtClean="0"/>
              <a:t>McKenny’s</a:t>
            </a:r>
            <a:r>
              <a:rPr lang="en-US" sz="2000" dirty="0" smtClean="0"/>
              <a:t> “A Loud Sneer For Our Feathered Friends.</a:t>
            </a:r>
            <a:endParaRPr lang="en-US" sz="2000" dirty="0"/>
          </a:p>
        </p:txBody>
      </p:sp>
    </p:spTree>
    <p:extLst>
      <p:ext uri="{BB962C8B-B14F-4D97-AF65-F5344CB8AC3E}">
        <p14:creationId xmlns:p14="http://schemas.microsoft.com/office/powerpoint/2010/main" val="21655930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marL="0" indent="0">
              <a:buNone/>
            </a:pPr>
            <a:r>
              <a:rPr lang="en-US" sz="4000" b="1" dirty="0" smtClean="0"/>
              <a:t>	It has been called the House of God. It has been called the High One. The Cold One. The White One. On close acquaintance by climbers, it has been called a variety of names rather less printable. But to the world at large it is Kilimanjaro, the apex of Africa and one of the great mountains on the earth.</a:t>
            </a:r>
          </a:p>
          <a:p>
            <a:pPr marL="0" indent="0">
              <a:buNone/>
            </a:pPr>
            <a:r>
              <a:rPr lang="en-US" sz="2000" dirty="0" smtClean="0"/>
              <a:t>- James Ramsey Ullman’s “Kilimanjaro”</a:t>
            </a:r>
            <a:endParaRPr lang="en-US" sz="2000" dirty="0"/>
          </a:p>
        </p:txBody>
      </p:sp>
    </p:spTree>
    <p:extLst>
      <p:ext uri="{BB962C8B-B14F-4D97-AF65-F5344CB8AC3E}">
        <p14:creationId xmlns:p14="http://schemas.microsoft.com/office/powerpoint/2010/main" val="10466295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DENOTATION</a:t>
            </a:r>
            <a:endParaRPr lang="en-US" dirty="0"/>
          </a:p>
        </p:txBody>
      </p:sp>
      <p:sp>
        <p:nvSpPr>
          <p:cNvPr id="3" name="Content Placeholder 2"/>
          <p:cNvSpPr>
            <a:spLocks noGrp="1"/>
          </p:cNvSpPr>
          <p:nvPr>
            <p:ph idx="1"/>
          </p:nvPr>
        </p:nvSpPr>
        <p:spPr/>
        <p:txBody>
          <a:bodyPr>
            <a:normAutofit/>
          </a:bodyPr>
          <a:lstStyle/>
          <a:p>
            <a:r>
              <a:rPr lang="en-US" sz="4400" dirty="0" smtClean="0"/>
              <a:t>The dictionary or literal meaning of a word.</a:t>
            </a:r>
            <a:endParaRPr lang="en-US" sz="4400" dirty="0"/>
          </a:p>
        </p:txBody>
      </p:sp>
    </p:spTree>
    <p:extLst>
      <p:ext uri="{BB962C8B-B14F-4D97-AF65-F5344CB8AC3E}">
        <p14:creationId xmlns:p14="http://schemas.microsoft.com/office/powerpoint/2010/main" val="8068617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CONNOTATION</a:t>
            </a:r>
            <a:endParaRPr lang="en-US" dirty="0"/>
          </a:p>
        </p:txBody>
      </p:sp>
      <p:sp>
        <p:nvSpPr>
          <p:cNvPr id="3" name="Content Placeholder 2"/>
          <p:cNvSpPr>
            <a:spLocks noGrp="1"/>
          </p:cNvSpPr>
          <p:nvPr>
            <p:ph idx="1"/>
          </p:nvPr>
        </p:nvSpPr>
        <p:spPr/>
        <p:txBody>
          <a:bodyPr>
            <a:normAutofit/>
          </a:bodyPr>
          <a:lstStyle/>
          <a:p>
            <a:r>
              <a:rPr lang="en-US" sz="4400" dirty="0" smtClean="0"/>
              <a:t>The emotional association that a word carries.</a:t>
            </a:r>
            <a:endParaRPr lang="en-US" sz="4400" dirty="0"/>
          </a:p>
        </p:txBody>
      </p:sp>
    </p:spTree>
    <p:extLst>
      <p:ext uri="{BB962C8B-B14F-4D97-AF65-F5344CB8AC3E}">
        <p14:creationId xmlns:p14="http://schemas.microsoft.com/office/powerpoint/2010/main" val="3250975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Give the Denotation and at least 3 Connotations</a:t>
            </a:r>
            <a:endParaRPr lang="en-US" dirty="0"/>
          </a:p>
        </p:txBody>
      </p:sp>
      <p:sp>
        <p:nvSpPr>
          <p:cNvPr id="3" name="Content Placeholder 2"/>
          <p:cNvSpPr>
            <a:spLocks noGrp="1"/>
          </p:cNvSpPr>
          <p:nvPr>
            <p:ph sz="half" idx="1"/>
          </p:nvPr>
        </p:nvSpPr>
        <p:spPr/>
        <p:txBody>
          <a:bodyPr/>
          <a:lstStyle/>
          <a:p>
            <a:r>
              <a:rPr lang="en-US" dirty="0" smtClean="0"/>
              <a:t>Dark</a:t>
            </a:r>
          </a:p>
          <a:p>
            <a:r>
              <a:rPr lang="en-US" dirty="0" smtClean="0"/>
              <a:t>Light</a:t>
            </a:r>
          </a:p>
          <a:p>
            <a:r>
              <a:rPr lang="en-US" dirty="0" smtClean="0"/>
              <a:t>Vacation</a:t>
            </a:r>
          </a:p>
          <a:p>
            <a:r>
              <a:rPr lang="en-US" dirty="0" smtClean="0"/>
              <a:t>Basement</a:t>
            </a:r>
          </a:p>
          <a:p>
            <a:r>
              <a:rPr lang="en-US" dirty="0" smtClean="0"/>
              <a:t>Mountain top</a:t>
            </a:r>
          </a:p>
          <a:p>
            <a:r>
              <a:rPr lang="en-US" dirty="0" smtClean="0"/>
              <a:t>Snake</a:t>
            </a:r>
          </a:p>
          <a:p>
            <a:r>
              <a:rPr lang="en-US" dirty="0" smtClean="0"/>
              <a:t>Bright</a:t>
            </a:r>
          </a:p>
          <a:p>
            <a:r>
              <a:rPr lang="en-US" dirty="0" smtClean="0"/>
              <a:t>Soldier</a:t>
            </a:r>
          </a:p>
          <a:p>
            <a:pPr marL="0" indent="0">
              <a:buNone/>
            </a:pPr>
            <a:endParaRPr lang="en-US" dirty="0"/>
          </a:p>
        </p:txBody>
      </p:sp>
      <p:sp>
        <p:nvSpPr>
          <p:cNvPr id="5" name="Content Placeholder 4"/>
          <p:cNvSpPr>
            <a:spLocks noGrp="1"/>
          </p:cNvSpPr>
          <p:nvPr>
            <p:ph sz="half" idx="2"/>
          </p:nvPr>
        </p:nvSpPr>
        <p:spPr/>
        <p:txBody>
          <a:bodyPr/>
          <a:lstStyle/>
          <a:p>
            <a:r>
              <a:rPr lang="en-US" dirty="0" smtClean="0"/>
              <a:t>Prisoner</a:t>
            </a:r>
          </a:p>
          <a:p>
            <a:r>
              <a:rPr lang="en-US" dirty="0" smtClean="0"/>
              <a:t>Rose</a:t>
            </a:r>
          </a:p>
          <a:p>
            <a:r>
              <a:rPr lang="en-US" dirty="0" smtClean="0"/>
              <a:t>Sun</a:t>
            </a:r>
          </a:p>
          <a:p>
            <a:r>
              <a:rPr lang="en-US" dirty="0" smtClean="0"/>
              <a:t>Ocean</a:t>
            </a:r>
          </a:p>
          <a:p>
            <a:r>
              <a:rPr lang="en-US" dirty="0" smtClean="0"/>
              <a:t>Knife</a:t>
            </a:r>
          </a:p>
          <a:p>
            <a:r>
              <a:rPr lang="en-US" dirty="0" smtClean="0"/>
              <a:t>Father</a:t>
            </a:r>
          </a:p>
          <a:p>
            <a:r>
              <a:rPr lang="en-US" dirty="0" smtClean="0"/>
              <a:t>Peace</a:t>
            </a:r>
          </a:p>
          <a:p>
            <a:r>
              <a:rPr lang="en-US" dirty="0" smtClean="0"/>
              <a:t>Winter</a:t>
            </a:r>
          </a:p>
          <a:p>
            <a:endParaRPr lang="en-US" dirty="0" smtClean="0"/>
          </a:p>
          <a:p>
            <a:endParaRPr lang="en-US" dirty="0"/>
          </a:p>
        </p:txBody>
      </p:sp>
    </p:spTree>
    <p:extLst>
      <p:ext uri="{BB962C8B-B14F-4D97-AF65-F5344CB8AC3E}">
        <p14:creationId xmlns:p14="http://schemas.microsoft.com/office/powerpoint/2010/main" val="40175802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a:t>
            </a:r>
            <a:endParaRPr lang="en-US" dirty="0"/>
          </a:p>
        </p:txBody>
      </p:sp>
      <p:sp>
        <p:nvSpPr>
          <p:cNvPr id="3" name="Content Placeholder 2"/>
          <p:cNvSpPr>
            <a:spLocks noGrp="1"/>
          </p:cNvSpPr>
          <p:nvPr>
            <p:ph idx="1"/>
          </p:nvPr>
        </p:nvSpPr>
        <p:spPr/>
        <p:txBody>
          <a:bodyPr>
            <a:normAutofit/>
          </a:bodyPr>
          <a:lstStyle/>
          <a:p>
            <a:r>
              <a:rPr lang="en-US" sz="4400" dirty="0" smtClean="0"/>
              <a:t>The way an author chooses to group words within the text.</a:t>
            </a:r>
            <a:endParaRPr lang="en-US" sz="4400" dirty="0"/>
          </a:p>
        </p:txBody>
      </p:sp>
    </p:spTree>
    <p:extLst>
      <p:ext uri="{BB962C8B-B14F-4D97-AF65-F5344CB8AC3E}">
        <p14:creationId xmlns:p14="http://schemas.microsoft.com/office/powerpoint/2010/main" val="7408594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Something there is that doesn’t love a wall.</a:t>
            </a:r>
          </a:p>
          <a:p>
            <a:r>
              <a:rPr lang="en-US" dirty="0" smtClean="0">
                <a:solidFill>
                  <a:srgbClr val="FF0000"/>
                </a:solidFill>
              </a:rPr>
              <a:t>There is something that doesn’t love a wall.</a:t>
            </a:r>
          </a:p>
          <a:p>
            <a:endParaRPr lang="en-US" dirty="0" smtClean="0"/>
          </a:p>
          <a:p>
            <a:r>
              <a:rPr lang="en-US" dirty="0" smtClean="0"/>
              <a:t>Had we but world enough, and time, this coyness, lady, were no crime.</a:t>
            </a:r>
          </a:p>
          <a:p>
            <a:r>
              <a:rPr lang="en-US" dirty="0" smtClean="0">
                <a:solidFill>
                  <a:srgbClr val="FF0000"/>
                </a:solidFill>
              </a:rPr>
              <a:t>This coyness, lady, were no crime, had we but world enough, and time.</a:t>
            </a:r>
          </a:p>
          <a:p>
            <a:endParaRPr lang="en-US" dirty="0" smtClean="0"/>
          </a:p>
          <a:p>
            <a:endParaRPr lang="en-US" dirty="0"/>
          </a:p>
        </p:txBody>
      </p:sp>
    </p:spTree>
    <p:extLst>
      <p:ext uri="{BB962C8B-B14F-4D97-AF65-F5344CB8AC3E}">
        <p14:creationId xmlns:p14="http://schemas.microsoft.com/office/powerpoint/2010/main" val="10771415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Our Time – Ernest Hemingway</a:t>
            </a:r>
            <a:endParaRPr lang="en-US" dirty="0"/>
          </a:p>
        </p:txBody>
      </p:sp>
      <p:sp>
        <p:nvSpPr>
          <p:cNvPr id="3" name="Content Placeholder 2"/>
          <p:cNvSpPr>
            <a:spLocks noGrp="1"/>
          </p:cNvSpPr>
          <p:nvPr>
            <p:ph idx="1"/>
          </p:nvPr>
        </p:nvSpPr>
        <p:spPr/>
        <p:txBody>
          <a:bodyPr>
            <a:normAutofit/>
          </a:bodyPr>
          <a:lstStyle/>
          <a:p>
            <a:r>
              <a:rPr lang="en-US" sz="4400" dirty="0" smtClean="0"/>
              <a:t>What can you observe by the words Hemingway chooses and the way he groups them?</a:t>
            </a:r>
            <a:endParaRPr lang="en-US" sz="4400" dirty="0"/>
          </a:p>
        </p:txBody>
      </p:sp>
    </p:spTree>
    <p:extLst>
      <p:ext uri="{BB962C8B-B14F-4D97-AF65-F5344CB8AC3E}">
        <p14:creationId xmlns:p14="http://schemas.microsoft.com/office/powerpoint/2010/main" val="38542822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sz="6600" dirty="0" smtClean="0"/>
              <a:t>If the world should choose to end there be nothing but brightness and love in the eye of my heart for thee.</a:t>
            </a:r>
            <a:endParaRPr lang="en-US" sz="66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a:t>
            </a:r>
            <a:endParaRPr lang="en-US" dirty="0"/>
          </a:p>
        </p:txBody>
      </p:sp>
      <p:sp>
        <p:nvSpPr>
          <p:cNvPr id="3" name="Content Placeholder 2"/>
          <p:cNvSpPr>
            <a:spLocks noGrp="1"/>
          </p:cNvSpPr>
          <p:nvPr>
            <p:ph idx="1"/>
          </p:nvPr>
        </p:nvSpPr>
        <p:spPr/>
        <p:txBody>
          <a:bodyPr>
            <a:normAutofit/>
          </a:bodyPr>
          <a:lstStyle/>
          <a:p>
            <a:r>
              <a:rPr lang="en-US" sz="4000" dirty="0" smtClean="0"/>
              <a:t>A literary device that uses an object or action to represent something more than it’s literal meaning.</a:t>
            </a:r>
            <a:endParaRPr lang="en-US" sz="4000" dirty="0"/>
          </a:p>
        </p:txBody>
      </p:sp>
    </p:spTree>
    <p:extLst>
      <p:ext uri="{BB962C8B-B14F-4D97-AF65-F5344CB8AC3E}">
        <p14:creationId xmlns:p14="http://schemas.microsoft.com/office/powerpoint/2010/main" val="34485454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Margaret Atwood</a:t>
            </a:r>
            <a:endParaRPr lang="en-US" dirty="0"/>
          </a:p>
        </p:txBody>
      </p:sp>
      <p:pic>
        <p:nvPicPr>
          <p:cNvPr id="4" name="Content Placeholder 3" descr="margaret atwood.jpeg"/>
          <p:cNvPicPr>
            <a:picLocks noGrp="1" noChangeAspect="1"/>
          </p:cNvPicPr>
          <p:nvPr>
            <p:ph idx="1"/>
          </p:nvPr>
        </p:nvPicPr>
        <p:blipFill>
          <a:blip r:embed="rId2">
            <a:extLst>
              <a:ext uri="{28A0092B-C50C-407E-A947-70E740481C1C}">
                <a14:useLocalDpi xmlns:a14="http://schemas.microsoft.com/office/drawing/2010/main" val="0"/>
              </a:ext>
            </a:extLst>
          </a:blip>
          <a:srcRect l="-73794" r="-73794"/>
          <a:stretch>
            <a:fillRect/>
          </a:stretch>
        </p:blipFill>
        <p:spPr>
          <a:xfrm>
            <a:off x="-1981200" y="1752600"/>
            <a:ext cx="8229600" cy="4373563"/>
          </a:xfrm>
        </p:spPr>
      </p:pic>
      <p:sp>
        <p:nvSpPr>
          <p:cNvPr id="5" name="TextBox 4"/>
          <p:cNvSpPr txBox="1"/>
          <p:nvPr/>
        </p:nvSpPr>
        <p:spPr>
          <a:xfrm>
            <a:off x="4343400" y="1905000"/>
            <a:ext cx="4419600" cy="2677656"/>
          </a:xfrm>
          <a:prstGeom prst="rect">
            <a:avLst/>
          </a:prstGeom>
          <a:noFill/>
        </p:spPr>
        <p:txBody>
          <a:bodyPr wrap="square" rtlCol="0">
            <a:spAutoFit/>
          </a:bodyPr>
          <a:lstStyle/>
          <a:p>
            <a:r>
              <a:rPr lang="en-US" sz="2400" b="1" dirty="0" smtClean="0"/>
              <a:t>Born</a:t>
            </a:r>
            <a:r>
              <a:rPr lang="en-US" sz="2400" dirty="0" smtClean="0"/>
              <a:t>:  1939, </a:t>
            </a:r>
            <a:r>
              <a:rPr lang="en-US" sz="2400" dirty="0" err="1" smtClean="0"/>
              <a:t>Ottowa</a:t>
            </a:r>
            <a:r>
              <a:rPr lang="en-US" sz="2400" dirty="0" smtClean="0"/>
              <a:t>, Canada</a:t>
            </a:r>
          </a:p>
          <a:p>
            <a:r>
              <a:rPr lang="en-US" sz="2400" b="1" dirty="0" smtClean="0"/>
              <a:t>Occupation</a:t>
            </a:r>
            <a:r>
              <a:rPr lang="en-US" sz="2400" dirty="0" smtClean="0"/>
              <a:t>: Award winning Author, Poet, Activist</a:t>
            </a:r>
          </a:p>
          <a:p>
            <a:r>
              <a:rPr lang="en-US" sz="2400" b="1" dirty="0" smtClean="0"/>
              <a:t>Education</a:t>
            </a:r>
            <a:r>
              <a:rPr lang="en-US" sz="2400" dirty="0" smtClean="0"/>
              <a:t>:  Victoria College</a:t>
            </a:r>
          </a:p>
          <a:p>
            <a:r>
              <a:rPr lang="en-US" sz="2400" b="1" dirty="0" smtClean="0"/>
              <a:t>Works</a:t>
            </a:r>
            <a:r>
              <a:rPr lang="en-US" sz="2400" dirty="0" smtClean="0"/>
              <a:t>:  The Handmaid’s Tale, The Edible Woman</a:t>
            </a:r>
            <a:endParaRPr lang="en-US" sz="2400" dirty="0"/>
          </a:p>
        </p:txBody>
      </p:sp>
    </p:spTree>
    <p:extLst>
      <p:ext uri="{BB962C8B-B14F-4D97-AF65-F5344CB8AC3E}">
        <p14:creationId xmlns:p14="http://schemas.microsoft.com/office/powerpoint/2010/main" val="39975910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ntage 1.jpg"/>
          <p:cNvPicPr>
            <a:picLocks noGrp="1" noChangeAspect="1"/>
          </p:cNvPicPr>
          <p:nvPr>
            <p:ph idx="1"/>
          </p:nvPr>
        </p:nvPicPr>
        <p:blipFill>
          <a:blip r:embed="rId2">
            <a:extLst>
              <a:ext uri="{28A0092B-C50C-407E-A947-70E740481C1C}">
                <a14:useLocalDpi xmlns:a14="http://schemas.microsoft.com/office/drawing/2010/main" val="0"/>
              </a:ext>
            </a:extLst>
          </a:blip>
          <a:srcRect l="-83345" r="-83345"/>
          <a:stretch>
            <a:fillRect/>
          </a:stretch>
        </p:blipFill>
        <p:spPr>
          <a:xfrm>
            <a:off x="-833249" y="1066800"/>
            <a:ext cx="10466975" cy="5562600"/>
          </a:xfrm>
        </p:spPr>
      </p:pic>
    </p:spTree>
    <p:extLst>
      <p:ext uri="{BB962C8B-B14F-4D97-AF65-F5344CB8AC3E}">
        <p14:creationId xmlns:p14="http://schemas.microsoft.com/office/powerpoint/2010/main" val="23409245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ntage 2.jpg"/>
          <p:cNvPicPr>
            <a:picLocks noGrp="1" noChangeAspect="1"/>
          </p:cNvPicPr>
          <p:nvPr>
            <p:ph idx="1"/>
          </p:nvPr>
        </p:nvPicPr>
        <p:blipFill>
          <a:blip r:embed="rId2">
            <a:extLst>
              <a:ext uri="{28A0092B-C50C-407E-A947-70E740481C1C}">
                <a14:useLocalDpi xmlns:a14="http://schemas.microsoft.com/office/drawing/2010/main" val="0"/>
              </a:ext>
            </a:extLst>
          </a:blip>
          <a:srcRect l="-48277" r="-48277"/>
          <a:stretch>
            <a:fillRect/>
          </a:stretch>
        </p:blipFill>
        <p:spPr>
          <a:xfrm>
            <a:off x="-976632" y="990600"/>
            <a:ext cx="10501632" cy="5581018"/>
          </a:xfrm>
        </p:spPr>
      </p:pic>
    </p:spTree>
    <p:extLst>
      <p:ext uri="{BB962C8B-B14F-4D97-AF65-F5344CB8AC3E}">
        <p14:creationId xmlns:p14="http://schemas.microsoft.com/office/powerpoint/2010/main" val="35388911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intage 3.jpeg"/>
          <p:cNvPicPr>
            <a:picLocks noGrp="1" noChangeAspect="1"/>
          </p:cNvPicPr>
          <p:nvPr>
            <p:ph idx="1"/>
          </p:nvPr>
        </p:nvPicPr>
        <p:blipFill>
          <a:blip r:embed="rId2">
            <a:extLst>
              <a:ext uri="{28A0092B-C50C-407E-A947-70E740481C1C}">
                <a14:useLocalDpi xmlns:a14="http://schemas.microsoft.com/office/drawing/2010/main" val="0"/>
              </a:ext>
            </a:extLst>
          </a:blip>
          <a:srcRect l="-78296" r="-78296"/>
          <a:stretch>
            <a:fillRect/>
          </a:stretch>
        </p:blipFill>
        <p:spPr>
          <a:xfrm>
            <a:off x="-1120015" y="914400"/>
            <a:ext cx="10721215" cy="5697714"/>
          </a:xfrm>
        </p:spPr>
      </p:pic>
    </p:spTree>
    <p:extLst>
      <p:ext uri="{BB962C8B-B14F-4D97-AF65-F5344CB8AC3E}">
        <p14:creationId xmlns:p14="http://schemas.microsoft.com/office/powerpoint/2010/main" val="7708906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garet-atwood-quote.jpg"/>
          <p:cNvPicPr>
            <a:picLocks noGrp="1" noChangeAspect="1"/>
          </p:cNvPicPr>
          <p:nvPr>
            <p:ph idx="1"/>
          </p:nvPr>
        </p:nvPicPr>
        <p:blipFill>
          <a:blip r:embed="rId2">
            <a:extLst>
              <a:ext uri="{28A0092B-C50C-407E-A947-70E740481C1C}">
                <a14:useLocalDpi xmlns:a14="http://schemas.microsoft.com/office/drawing/2010/main" val="0"/>
              </a:ext>
            </a:extLst>
          </a:blip>
          <a:srcRect t="1154" b="1154"/>
          <a:stretch>
            <a:fillRect/>
          </a:stretch>
        </p:blipFill>
        <p:spPr>
          <a:xfrm>
            <a:off x="457200" y="914400"/>
            <a:ext cx="8229600" cy="5211763"/>
          </a:xfrm>
        </p:spPr>
      </p:pic>
    </p:spTree>
    <p:extLst>
      <p:ext uri="{BB962C8B-B14F-4D97-AF65-F5344CB8AC3E}">
        <p14:creationId xmlns:p14="http://schemas.microsoft.com/office/powerpoint/2010/main" val="22949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“Spelling” By Margaret Atwood</a:t>
            </a:r>
            <a:endParaRPr lang="en-US" dirty="0"/>
          </a:p>
        </p:txBody>
      </p:sp>
      <p:sp>
        <p:nvSpPr>
          <p:cNvPr id="3" name="Content Placeholder 2"/>
          <p:cNvSpPr>
            <a:spLocks noGrp="1"/>
          </p:cNvSpPr>
          <p:nvPr>
            <p:ph idx="1"/>
          </p:nvPr>
        </p:nvSpPr>
        <p:spPr/>
        <p:txBody>
          <a:bodyPr/>
          <a:lstStyle/>
          <a:p>
            <a:r>
              <a:rPr lang="en-US" dirty="0" smtClean="0"/>
              <a:t>Annotate EACH stanza. Comb through the poem several times. ANALYZE / OBSERVE</a:t>
            </a:r>
          </a:p>
          <a:p>
            <a:r>
              <a:rPr lang="en-US" dirty="0" smtClean="0"/>
              <a:t>Theme</a:t>
            </a:r>
          </a:p>
          <a:p>
            <a:r>
              <a:rPr lang="en-US" dirty="0" smtClean="0"/>
              <a:t>Tone</a:t>
            </a:r>
          </a:p>
          <a:p>
            <a:r>
              <a:rPr lang="en-US" dirty="0" smtClean="0"/>
              <a:t>Symbolism</a:t>
            </a:r>
          </a:p>
          <a:p>
            <a:r>
              <a:rPr lang="en-US" dirty="0" smtClean="0"/>
              <a:t>Syntax / Imagery</a:t>
            </a:r>
          </a:p>
          <a:p>
            <a:r>
              <a:rPr lang="en-US" dirty="0" smtClean="0"/>
              <a:t>What point is the author trying to convey?</a:t>
            </a:r>
          </a:p>
          <a:p>
            <a:r>
              <a:rPr lang="en-US" dirty="0" smtClean="0"/>
              <a:t>Allusion – Does Atwood allude to past events? If so, which and why does she make the comparison?</a:t>
            </a:r>
          </a:p>
          <a:p>
            <a:r>
              <a:rPr lang="en-US" dirty="0" smtClean="0"/>
              <a:t>What is the overall meaning of her metaphor.</a:t>
            </a:r>
          </a:p>
          <a:p>
            <a:endParaRPr lang="en-US" dirty="0" smtClean="0"/>
          </a:p>
          <a:p>
            <a:endParaRPr lang="en-US" dirty="0"/>
          </a:p>
        </p:txBody>
      </p:sp>
    </p:spTree>
    <p:extLst>
      <p:ext uri="{BB962C8B-B14F-4D97-AF65-F5344CB8AC3E}">
        <p14:creationId xmlns:p14="http://schemas.microsoft.com/office/powerpoint/2010/main" val="218584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dove symbolize?</a:t>
            </a:r>
            <a:endParaRPr lang="en-US" dirty="0"/>
          </a:p>
        </p:txBody>
      </p:sp>
      <p:pic>
        <p:nvPicPr>
          <p:cNvPr id="4" name="Content Placeholder 3" descr="dove.jpeg"/>
          <p:cNvPicPr>
            <a:picLocks noGrp="1" noChangeAspect="1"/>
          </p:cNvPicPr>
          <p:nvPr>
            <p:ph idx="1"/>
          </p:nvPr>
        </p:nvPicPr>
        <p:blipFill>
          <a:blip r:embed="rId2">
            <a:extLst>
              <a:ext uri="{28A0092B-C50C-407E-A947-70E740481C1C}">
                <a14:useLocalDpi xmlns:a14="http://schemas.microsoft.com/office/drawing/2010/main" val="0"/>
              </a:ext>
            </a:extLst>
          </a:blip>
          <a:srcRect l="-25267" r="-25267"/>
          <a:stretch>
            <a:fillRect/>
          </a:stretch>
        </p:blipFill>
        <p:spPr/>
      </p:pic>
    </p:spTree>
    <p:extLst>
      <p:ext uri="{BB962C8B-B14F-4D97-AF65-F5344CB8AC3E}">
        <p14:creationId xmlns:p14="http://schemas.microsoft.com/office/powerpoint/2010/main" val="40486953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could this image symbolize?</a:t>
            </a:r>
            <a:endParaRPr lang="en-US" dirty="0"/>
          </a:p>
        </p:txBody>
      </p:sp>
      <p:pic>
        <p:nvPicPr>
          <p:cNvPr id="4" name="Content Placeholder 3" descr="broken heart.jpg"/>
          <p:cNvPicPr>
            <a:picLocks noGrp="1" noChangeAspect="1"/>
          </p:cNvPicPr>
          <p:nvPr>
            <p:ph idx="1"/>
          </p:nvPr>
        </p:nvPicPr>
        <p:blipFill>
          <a:blip r:embed="rId2">
            <a:extLst>
              <a:ext uri="{28A0092B-C50C-407E-A947-70E740481C1C}">
                <a14:useLocalDpi xmlns:a14="http://schemas.microsoft.com/office/drawing/2010/main" val="0"/>
              </a:ext>
            </a:extLst>
          </a:blip>
          <a:srcRect l="-36632" r="-36632"/>
          <a:stretch>
            <a:fillRect/>
          </a:stretch>
        </p:blipFill>
        <p:spPr/>
      </p:pic>
    </p:spTree>
    <p:extLst>
      <p:ext uri="{BB962C8B-B14F-4D97-AF65-F5344CB8AC3E}">
        <p14:creationId xmlns:p14="http://schemas.microsoft.com/office/powerpoint/2010/main" val="42803331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 Sunflower – William Blake</a:t>
            </a:r>
            <a:endParaRPr lang="en-US" dirty="0"/>
          </a:p>
        </p:txBody>
      </p:sp>
      <p:sp>
        <p:nvSpPr>
          <p:cNvPr id="3" name="Content Placeholder 2"/>
          <p:cNvSpPr>
            <a:spLocks noGrp="1"/>
          </p:cNvSpPr>
          <p:nvPr>
            <p:ph idx="1"/>
          </p:nvPr>
        </p:nvSpPr>
        <p:spPr/>
        <p:txBody>
          <a:bodyPr>
            <a:noAutofit/>
          </a:bodyPr>
          <a:lstStyle/>
          <a:p>
            <a:pPr marL="114300" indent="0">
              <a:buNone/>
            </a:pPr>
            <a:r>
              <a:rPr lang="en-US" sz="3200" dirty="0" smtClean="0"/>
              <a:t>“Ah Sunflower, weary of time,</a:t>
            </a:r>
          </a:p>
          <a:p>
            <a:pPr marL="114300" indent="0">
              <a:buNone/>
            </a:pPr>
            <a:r>
              <a:rPr lang="en-US" sz="3200" dirty="0" smtClean="0"/>
              <a:t>Who </a:t>
            </a:r>
            <a:r>
              <a:rPr lang="en-US" sz="3200" dirty="0" err="1" smtClean="0"/>
              <a:t>countest</a:t>
            </a:r>
            <a:r>
              <a:rPr lang="en-US" sz="3200" dirty="0" smtClean="0"/>
              <a:t> the steps of the sun;</a:t>
            </a:r>
          </a:p>
          <a:p>
            <a:pPr marL="114300" indent="0">
              <a:buNone/>
            </a:pPr>
            <a:r>
              <a:rPr lang="en-US" sz="3200" dirty="0" smtClean="0"/>
              <a:t>Seeking after that sweet golden clime</a:t>
            </a:r>
          </a:p>
          <a:p>
            <a:pPr marL="114300" indent="0">
              <a:buNone/>
            </a:pPr>
            <a:r>
              <a:rPr lang="en-US" sz="3200" dirty="0" smtClean="0"/>
              <a:t>Where the traveller’s journey is done;”</a:t>
            </a:r>
          </a:p>
          <a:p>
            <a:pPr marL="114300" indent="0">
              <a:buNone/>
            </a:pPr>
            <a:endParaRPr lang="en-US" sz="3200" dirty="0"/>
          </a:p>
          <a:p>
            <a:pPr marL="114300" indent="0">
              <a:buNone/>
            </a:pPr>
            <a:r>
              <a:rPr lang="en-US" sz="3200" dirty="0" smtClean="0"/>
              <a:t>What does </a:t>
            </a:r>
            <a:r>
              <a:rPr lang="en-US" sz="3200" b="1" dirty="0" smtClean="0"/>
              <a:t>Sunflower</a:t>
            </a:r>
            <a:r>
              <a:rPr lang="en-US" sz="3200" dirty="0" smtClean="0"/>
              <a:t> symbolize?</a:t>
            </a:r>
          </a:p>
        </p:txBody>
      </p:sp>
    </p:spTree>
    <p:extLst>
      <p:ext uri="{BB962C8B-B14F-4D97-AF65-F5344CB8AC3E}">
        <p14:creationId xmlns:p14="http://schemas.microsoft.com/office/powerpoint/2010/main" val="8982690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Wuthering Heights Excerpt – Emily Bronte</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“My Love for Linton is like the foliage in the woods. Time will change it; I’m well aware, as winter changes the trees. My love for Heathcliff resembles the eternal rocks beneath a source of little visible delight, but necessary.”</a:t>
            </a:r>
          </a:p>
          <a:p>
            <a:endParaRPr lang="en-US" dirty="0"/>
          </a:p>
          <a:p>
            <a:r>
              <a:rPr lang="en-US" dirty="0" smtClean="0"/>
              <a:t>What does </a:t>
            </a:r>
            <a:r>
              <a:rPr lang="en-US" b="1" dirty="0" smtClean="0"/>
              <a:t>“foliage of leaves” </a:t>
            </a:r>
            <a:r>
              <a:rPr lang="en-US" dirty="0" smtClean="0"/>
              <a:t>symbolize? How does she feel about Linton?</a:t>
            </a:r>
          </a:p>
          <a:p>
            <a:r>
              <a:rPr lang="en-US" dirty="0" smtClean="0"/>
              <a:t>What does </a:t>
            </a:r>
            <a:r>
              <a:rPr lang="en-US" b="1" dirty="0" smtClean="0"/>
              <a:t>“eternal rocks” </a:t>
            </a:r>
            <a:r>
              <a:rPr lang="en-US" dirty="0" smtClean="0"/>
              <a:t>symbolize? How does she feel about Heathcliff.</a:t>
            </a:r>
            <a:endParaRPr lang="en-US" dirty="0"/>
          </a:p>
        </p:txBody>
      </p:sp>
    </p:spTree>
    <p:extLst>
      <p:ext uri="{BB962C8B-B14F-4D97-AF65-F5344CB8AC3E}">
        <p14:creationId xmlns:p14="http://schemas.microsoft.com/office/powerpoint/2010/main" val="38584310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a:t>
            </a:r>
            <a:endParaRPr lang="en-US" dirty="0"/>
          </a:p>
        </p:txBody>
      </p:sp>
      <p:sp>
        <p:nvSpPr>
          <p:cNvPr id="3" name="Subtitle 2"/>
          <p:cNvSpPr>
            <a:spLocks noGrp="1"/>
          </p:cNvSpPr>
          <p:nvPr>
            <p:ph idx="1"/>
          </p:nvPr>
        </p:nvSpPr>
        <p:spPr/>
        <p:txBody>
          <a:bodyPr>
            <a:normAutofit/>
          </a:bodyPr>
          <a:lstStyle/>
          <a:p>
            <a:r>
              <a:rPr lang="en-US" sz="4400" dirty="0" smtClean="0"/>
              <a:t>The general attitude of the author toward the reader or the subject matter of a literary work.</a:t>
            </a:r>
            <a:endParaRPr lang="en-US" sz="4400" dirty="0"/>
          </a:p>
        </p:txBody>
      </p:sp>
    </p:spTree>
    <p:extLst>
      <p:ext uri="{BB962C8B-B14F-4D97-AF65-F5344CB8AC3E}">
        <p14:creationId xmlns:p14="http://schemas.microsoft.com/office/powerpoint/2010/main" val="37707546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Read the following slide in 3 different ways and see how tone changes even when the dialogue doesn’t.</a:t>
            </a:r>
          </a:p>
          <a:p>
            <a:endParaRPr lang="en-US" dirty="0"/>
          </a:p>
          <a:p>
            <a:pPr marL="114300" indent="0">
              <a:buNone/>
            </a:pPr>
            <a:r>
              <a:rPr lang="en-US" dirty="0"/>
              <a:t> </a:t>
            </a:r>
            <a:r>
              <a:rPr lang="en-US" dirty="0" smtClean="0"/>
              <a:t>- Man proposing to a woman</a:t>
            </a:r>
          </a:p>
          <a:p>
            <a:pPr marL="114300" indent="0">
              <a:buNone/>
            </a:pPr>
            <a:r>
              <a:rPr lang="en-US" dirty="0"/>
              <a:t> </a:t>
            </a:r>
            <a:r>
              <a:rPr lang="en-US" dirty="0" smtClean="0"/>
              <a:t>- Assassins</a:t>
            </a:r>
          </a:p>
          <a:p>
            <a:pPr marL="114300" indent="0">
              <a:buNone/>
            </a:pPr>
            <a:r>
              <a:rPr lang="en-US" dirty="0"/>
              <a:t> </a:t>
            </a:r>
            <a:r>
              <a:rPr lang="en-US" dirty="0" smtClean="0"/>
              <a:t>- A parent to a teenager who came home late</a:t>
            </a:r>
          </a:p>
        </p:txBody>
      </p:sp>
    </p:spTree>
    <p:extLst>
      <p:ext uri="{BB962C8B-B14F-4D97-AF65-F5344CB8AC3E}">
        <p14:creationId xmlns:p14="http://schemas.microsoft.com/office/powerpoint/2010/main" val="380559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sz="4400" dirty="0" smtClean="0">
                <a:solidFill>
                  <a:srgbClr val="FF0000"/>
                </a:solidFill>
              </a:rPr>
              <a:t>You’re late!</a:t>
            </a:r>
          </a:p>
          <a:p>
            <a:r>
              <a:rPr lang="en-US" sz="4400" dirty="0" smtClean="0"/>
              <a:t>I know. I couldn’t help it.</a:t>
            </a:r>
          </a:p>
          <a:p>
            <a:r>
              <a:rPr lang="en-US" sz="4400" dirty="0" smtClean="0">
                <a:solidFill>
                  <a:srgbClr val="FF0000"/>
                </a:solidFill>
              </a:rPr>
              <a:t>I understand.</a:t>
            </a:r>
          </a:p>
          <a:p>
            <a:r>
              <a:rPr lang="en-US" sz="4400" dirty="0" smtClean="0"/>
              <a:t>I knew you would.</a:t>
            </a:r>
          </a:p>
          <a:p>
            <a:r>
              <a:rPr lang="en-US" sz="4400" dirty="0" smtClean="0">
                <a:solidFill>
                  <a:srgbClr val="FF0000"/>
                </a:solidFill>
              </a:rPr>
              <a:t>I have something for you.</a:t>
            </a:r>
          </a:p>
          <a:p>
            <a:r>
              <a:rPr lang="en-US" sz="4400" dirty="0" smtClean="0"/>
              <a:t>Really?  What?</a:t>
            </a:r>
          </a:p>
          <a:p>
            <a:r>
              <a:rPr lang="en-US" sz="4400" dirty="0" smtClean="0">
                <a:solidFill>
                  <a:srgbClr val="FF0000"/>
                </a:solidFill>
              </a:rPr>
              <a:t>This!</a:t>
            </a:r>
            <a:endParaRPr lang="en-US" sz="4400" dirty="0">
              <a:solidFill>
                <a:srgbClr val="FF0000"/>
              </a:solidFill>
            </a:endParaRPr>
          </a:p>
        </p:txBody>
      </p:sp>
    </p:spTree>
    <p:extLst>
      <p:ext uri="{BB962C8B-B14F-4D97-AF65-F5344CB8AC3E}">
        <p14:creationId xmlns:p14="http://schemas.microsoft.com/office/powerpoint/2010/main" val="9775999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15899</TotalTime>
  <Words>524</Words>
  <Application>Microsoft Macintosh PowerPoint</Application>
  <PresentationFormat>On-screen Show (4:3)</PresentationFormat>
  <Paragraphs>82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Apothecary</vt:lpstr>
      <vt:lpstr>Symbolism / Tone / Syntax/ Denotation / Connotation</vt:lpstr>
      <vt:lpstr>SYMBOLISM</vt:lpstr>
      <vt:lpstr>What does a dove symbolize?</vt:lpstr>
      <vt:lpstr>What could this image symbolize?</vt:lpstr>
      <vt:lpstr>Ah Sunflower – William Blake</vt:lpstr>
      <vt:lpstr>Wuthering Heights Excerpt – Emily Bronte</vt:lpstr>
      <vt:lpstr>TONE</vt:lpstr>
      <vt:lpstr>PowerPoint Presentation</vt:lpstr>
      <vt:lpstr>PowerPoint Presentation</vt:lpstr>
      <vt:lpstr>PowerPoint Presentation</vt:lpstr>
      <vt:lpstr>PowerPoint Presentation</vt:lpstr>
      <vt:lpstr>PowerPoint Presentation</vt:lpstr>
      <vt:lpstr>DENOTATION</vt:lpstr>
      <vt:lpstr>CONNOTATION</vt:lpstr>
      <vt:lpstr>Give the Denotation and at least 3 Connotations</vt:lpstr>
      <vt:lpstr>SYNTAX</vt:lpstr>
      <vt:lpstr>PowerPoint Presentation</vt:lpstr>
      <vt:lpstr>In Our Time – Ernest Hemingway</vt:lpstr>
      <vt:lpstr>PowerPoint Presentation</vt:lpstr>
      <vt:lpstr>Margaret Atwood</vt:lpstr>
      <vt:lpstr>PowerPoint Presentation</vt:lpstr>
      <vt:lpstr>PowerPoint Presentation</vt:lpstr>
      <vt:lpstr>PowerPoint Presentation</vt:lpstr>
      <vt:lpstr>PowerPoint Presentation</vt:lpstr>
      <vt:lpstr>“Spelling” By Margaret Atwood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TONE</dc:title>
  <dc:creator>C</dc:creator>
  <cp:lastModifiedBy>Csherian Coleman</cp:lastModifiedBy>
  <cp:revision>601</cp:revision>
  <dcterms:created xsi:type="dcterms:W3CDTF">2013-08-30T10:23:20Z</dcterms:created>
  <dcterms:modified xsi:type="dcterms:W3CDTF">2016-02-04T22:14:56Z</dcterms:modified>
</cp:coreProperties>
</file>