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69" r:id="rId4"/>
    <p:sldId id="270" r:id="rId5"/>
    <p:sldId id="271" r:id="rId6"/>
    <p:sldId id="276" r:id="rId7"/>
    <p:sldId id="272" r:id="rId8"/>
    <p:sldId id="273" r:id="rId9"/>
    <p:sldId id="259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patterns which emerge in one’s life, circling and returning anew, an endless variation of a theme.”</a:t>
            </a:r>
          </a:p>
          <a:p>
            <a:r>
              <a:rPr lang="en-US" dirty="0" smtClean="0"/>
              <a:t>- Jacqueline Carey, author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Theme Activity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3"/>
            <a:r>
              <a:rPr lang="en-US" sz="4000" dirty="0">
                <a:solidFill>
                  <a:srgbClr val="FF0000"/>
                </a:solidFill>
              </a:rPr>
              <a:t>1</a:t>
            </a:r>
            <a:r>
              <a:rPr lang="en-US" sz="4000" baseline="30000" dirty="0">
                <a:solidFill>
                  <a:srgbClr val="FF0000"/>
                </a:solidFill>
              </a:rPr>
              <a:t>st</a:t>
            </a:r>
            <a:r>
              <a:rPr lang="en-US" sz="4000" dirty="0">
                <a:solidFill>
                  <a:srgbClr val="FF0000"/>
                </a:solidFill>
              </a:rPr>
              <a:t> Group lists the </a:t>
            </a:r>
            <a:r>
              <a:rPr lang="en-US" sz="4000" dirty="0" smtClean="0">
                <a:solidFill>
                  <a:srgbClr val="FF0000"/>
                </a:solidFill>
              </a:rPr>
              <a:t>topics (Red)</a:t>
            </a:r>
            <a:endParaRPr lang="en-US" sz="4000" dirty="0">
              <a:solidFill>
                <a:srgbClr val="FF0000"/>
              </a:solidFill>
            </a:endParaRPr>
          </a:p>
          <a:p>
            <a:pPr lvl="3"/>
            <a:r>
              <a:rPr lang="en-US" sz="4000" dirty="0">
                <a:solidFill>
                  <a:srgbClr val="3366FF"/>
                </a:solidFill>
              </a:rPr>
              <a:t>2</a:t>
            </a:r>
            <a:r>
              <a:rPr lang="en-US" sz="4000" baseline="30000" dirty="0">
                <a:solidFill>
                  <a:srgbClr val="3366FF"/>
                </a:solidFill>
              </a:rPr>
              <a:t>nd</a:t>
            </a:r>
            <a:r>
              <a:rPr lang="en-US" sz="4000" dirty="0">
                <a:solidFill>
                  <a:srgbClr val="3366FF"/>
                </a:solidFill>
              </a:rPr>
              <a:t> Group lists contextual evidence from </a:t>
            </a:r>
            <a:r>
              <a:rPr lang="en-US" sz="4000" dirty="0" smtClean="0">
                <a:solidFill>
                  <a:srgbClr val="3366FF"/>
                </a:solidFill>
              </a:rPr>
              <a:t>ONE topic (Blue)</a:t>
            </a:r>
            <a:endParaRPr lang="en-US" sz="4000" dirty="0">
              <a:solidFill>
                <a:srgbClr val="3366FF"/>
              </a:solidFill>
            </a:endParaRPr>
          </a:p>
          <a:p>
            <a:pPr lvl="3"/>
            <a:r>
              <a:rPr lang="en-US" sz="4000" dirty="0">
                <a:solidFill>
                  <a:srgbClr val="008000"/>
                </a:solidFill>
              </a:rPr>
              <a:t>3</a:t>
            </a:r>
            <a:r>
              <a:rPr lang="en-US" sz="4000" baseline="30000" dirty="0">
                <a:solidFill>
                  <a:srgbClr val="008000"/>
                </a:solidFill>
              </a:rPr>
              <a:t>rd</a:t>
            </a:r>
            <a:r>
              <a:rPr lang="en-US" sz="4000" dirty="0">
                <a:solidFill>
                  <a:srgbClr val="008000"/>
                </a:solidFill>
              </a:rPr>
              <a:t> Group writes out “theme sentence</a:t>
            </a:r>
            <a:r>
              <a:rPr lang="en-US" sz="4000" dirty="0" smtClean="0">
                <a:solidFill>
                  <a:srgbClr val="008000"/>
                </a:solidFill>
              </a:rPr>
              <a:t>” (Green)</a:t>
            </a:r>
            <a:endParaRPr lang="en-US" sz="4000" dirty="0">
              <a:solidFill>
                <a:srgbClr val="008000"/>
              </a:solidFill>
            </a:endParaRPr>
          </a:p>
          <a:p>
            <a:pPr lvl="3"/>
            <a:r>
              <a:rPr lang="en-US" sz="4000" dirty="0">
                <a:solidFill>
                  <a:srgbClr val="FF0000"/>
                </a:solidFill>
              </a:rPr>
              <a:t>1</a:t>
            </a:r>
            <a:r>
              <a:rPr lang="en-US" sz="4000" baseline="30000" dirty="0">
                <a:solidFill>
                  <a:srgbClr val="FF0000"/>
                </a:solidFill>
              </a:rPr>
              <a:t>st</a:t>
            </a:r>
            <a:r>
              <a:rPr lang="en-US" sz="4000" dirty="0">
                <a:solidFill>
                  <a:srgbClr val="FF0000"/>
                </a:solidFill>
              </a:rPr>
              <a:t> Group crosses out words and comes up with the theme</a:t>
            </a:r>
            <a:r>
              <a:rPr lang="en-US" sz="4000" dirty="0" smtClean="0">
                <a:solidFill>
                  <a:srgbClr val="FF0000"/>
                </a:solidFill>
              </a:rPr>
              <a:t>. (Red)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75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/>
              <a:t>The central concept or underlying idea in a literary work.</a:t>
            </a:r>
          </a:p>
          <a:p>
            <a:pPr>
              <a:defRPr/>
            </a:pPr>
            <a:r>
              <a:rPr lang="en-US" sz="4800" dirty="0"/>
              <a:t>Life lesson, meaning, </a:t>
            </a:r>
            <a:r>
              <a:rPr lang="en-US" sz="4800" b="1" dirty="0"/>
              <a:t>moral</a:t>
            </a:r>
            <a:r>
              <a:rPr lang="en-US" sz="4800" dirty="0"/>
              <a:t>, or message about life or human nature that is communicated by a literary work.</a:t>
            </a:r>
          </a:p>
          <a:p>
            <a:pPr>
              <a:buNone/>
              <a:defRPr/>
            </a:pPr>
            <a:endParaRPr lang="en-US" sz="4800" dirty="0"/>
          </a:p>
          <a:p>
            <a:pPr>
              <a:buNone/>
              <a:defRPr/>
            </a:pPr>
            <a:r>
              <a:rPr lang="en-US" sz="4800" dirty="0"/>
              <a:t>In other words…</a:t>
            </a:r>
          </a:p>
          <a:p>
            <a:pPr>
              <a:buNone/>
              <a:defRPr/>
            </a:pPr>
            <a:r>
              <a:rPr lang="en-US" sz="4800" b="1" dirty="0">
                <a:solidFill>
                  <a:srgbClr val="FF0000"/>
                </a:solidFill>
              </a:rPr>
              <a:t>Theme</a:t>
            </a:r>
            <a:r>
              <a:rPr lang="en-US" sz="4800" b="1" dirty="0"/>
              <a:t> is what the story teaches readers.</a:t>
            </a:r>
          </a:p>
          <a:p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1511342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A Topic…</a:t>
            </a:r>
          </a:p>
          <a:p>
            <a:pPr lvl="1"/>
            <a:r>
              <a:rPr lang="en-US" sz="4800" dirty="0" smtClean="0"/>
              <a:t>Love</a:t>
            </a:r>
          </a:p>
          <a:p>
            <a:pPr lvl="1"/>
            <a:r>
              <a:rPr lang="en-US" sz="4800" dirty="0" smtClean="0"/>
              <a:t>Family</a:t>
            </a:r>
          </a:p>
          <a:p>
            <a:pPr lvl="1"/>
            <a:r>
              <a:rPr lang="en-US" sz="4800" dirty="0" smtClean="0"/>
              <a:t>Tradition</a:t>
            </a:r>
          </a:p>
          <a:p>
            <a:pPr lvl="1"/>
            <a:r>
              <a:rPr lang="en-US" sz="4800" dirty="0" smtClean="0"/>
              <a:t>Racism</a:t>
            </a:r>
          </a:p>
          <a:p>
            <a:pPr marL="457200" lvl="1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No, no, no, no, NO!!!</a:t>
            </a:r>
          </a:p>
        </p:txBody>
      </p:sp>
    </p:spTree>
    <p:extLst>
      <p:ext uri="{BB962C8B-B14F-4D97-AF65-F5344CB8AC3E}">
        <p14:creationId xmlns:p14="http://schemas.microsoft.com/office/powerpoint/2010/main" val="987033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SERIOUSLY??!!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Angry face 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" b="1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78295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Read (</a:t>
            </a:r>
            <a:r>
              <a:rPr lang="en-US" dirty="0" smtClean="0"/>
              <a:t>watch </a:t>
            </a:r>
            <a:r>
              <a:rPr lang="en-US" dirty="0" smtClean="0"/>
              <a:t>or listen) to your text and make sure you understand what you read.</a:t>
            </a:r>
          </a:p>
          <a:p>
            <a:r>
              <a:rPr lang="en-US" dirty="0" smtClean="0"/>
              <a:t>List the </a:t>
            </a:r>
            <a:r>
              <a:rPr lang="en-US" dirty="0" smtClean="0"/>
              <a:t>TOPICS in </a:t>
            </a:r>
            <a:r>
              <a:rPr lang="en-US" dirty="0" smtClean="0"/>
              <a:t>the piece.</a:t>
            </a:r>
          </a:p>
          <a:p>
            <a:pPr lvl="1"/>
            <a:r>
              <a:rPr lang="en-US" sz="3200" dirty="0" smtClean="0"/>
              <a:t>Love</a:t>
            </a:r>
          </a:p>
          <a:p>
            <a:pPr lvl="1"/>
            <a:r>
              <a:rPr lang="en-US" sz="3200" dirty="0" smtClean="0"/>
              <a:t>Family</a:t>
            </a:r>
          </a:p>
          <a:p>
            <a:pPr lvl="1"/>
            <a:r>
              <a:rPr lang="en-US" sz="3200" dirty="0" smtClean="0"/>
              <a:t>Hope</a:t>
            </a:r>
          </a:p>
          <a:p>
            <a:pPr lvl="1"/>
            <a:r>
              <a:rPr lang="en-US" sz="3200" dirty="0" smtClean="0"/>
              <a:t>Forgiveness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1779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Use contextual evidence from the text to support the topics chosen.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54136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Pick a </a:t>
            </a:r>
            <a:r>
              <a:rPr lang="en-US" sz="3600" dirty="0" smtClean="0"/>
              <a:t>topic(s), and use the contextual evidence to create a sentence about what overall concept the author believes about their text. 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(</a:t>
            </a:r>
            <a:r>
              <a:rPr lang="en-US" sz="3600" dirty="0" smtClean="0"/>
              <a:t>The author’s name) believes </a:t>
            </a:r>
            <a:r>
              <a:rPr lang="en-US" sz="3600" dirty="0" smtClean="0"/>
              <a:t>that….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1601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THEN</a:t>
            </a:r>
            <a:r>
              <a:rPr lang="en-US" sz="4000" dirty="0" smtClean="0"/>
              <a:t>…go </a:t>
            </a:r>
            <a:r>
              <a:rPr lang="en-US" sz="4000" dirty="0" smtClean="0"/>
              <a:t>back </a:t>
            </a:r>
            <a:r>
              <a:rPr lang="en-US" sz="4000" dirty="0" smtClean="0"/>
              <a:t>through the sentence and </a:t>
            </a:r>
            <a:r>
              <a:rPr lang="en-US" sz="4000" dirty="0" smtClean="0"/>
              <a:t>mark out words until you find your THEME</a:t>
            </a:r>
            <a:r>
              <a:rPr lang="en-US" sz="4000" dirty="0" smtClean="0"/>
              <a:t>!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297836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w-the-Grinch-Stole-Christma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47" r="-5447"/>
          <a:stretch>
            <a:fillRect/>
          </a:stretch>
        </p:blipFill>
        <p:spPr>
          <a:xfrm>
            <a:off x="176851" y="1765808"/>
            <a:ext cx="8794317" cy="4728495"/>
          </a:xfrm>
        </p:spPr>
      </p:pic>
      <p:sp>
        <p:nvSpPr>
          <p:cNvPr id="2" name="TextBox 1"/>
          <p:cNvSpPr txBox="1"/>
          <p:nvPr/>
        </p:nvSpPr>
        <p:spPr>
          <a:xfrm>
            <a:off x="635026" y="278812"/>
            <a:ext cx="7713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73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661</TotalTime>
  <Words>259</Words>
  <Application>Microsoft Macintosh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 Black </vt:lpstr>
      <vt:lpstr>THEME</vt:lpstr>
      <vt:lpstr>THEME</vt:lpstr>
      <vt:lpstr>It is NOT…</vt:lpstr>
      <vt:lpstr>SERIOUSLY??!!</vt:lpstr>
      <vt:lpstr>Step 1:</vt:lpstr>
      <vt:lpstr>Step 2:</vt:lpstr>
      <vt:lpstr>Step 3:</vt:lpstr>
      <vt:lpstr>Step 4:</vt:lpstr>
      <vt:lpstr>PowerPoint Presentation</vt:lpstr>
      <vt:lpstr>Finding Theme Activity </vt:lpstr>
    </vt:vector>
  </TitlesOfParts>
  <Company>CHS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Csherian Coleman</dc:creator>
  <cp:lastModifiedBy>Csherian Coleman</cp:lastModifiedBy>
  <cp:revision>50</cp:revision>
  <dcterms:created xsi:type="dcterms:W3CDTF">2014-01-24T09:26:50Z</dcterms:created>
  <dcterms:modified xsi:type="dcterms:W3CDTF">2016-02-04T17:37:08Z</dcterms:modified>
</cp:coreProperties>
</file>