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jp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24"/>
  </p:handoutMasterIdLst>
  <p:sldIdLst>
    <p:sldId id="268" r:id="rId2"/>
    <p:sldId id="257" r:id="rId3"/>
    <p:sldId id="269" r:id="rId4"/>
    <p:sldId id="270" r:id="rId5"/>
    <p:sldId id="282" r:id="rId6"/>
    <p:sldId id="288" r:id="rId7"/>
    <p:sldId id="281" r:id="rId8"/>
    <p:sldId id="278" r:id="rId9"/>
    <p:sldId id="279" r:id="rId10"/>
    <p:sldId id="289" r:id="rId11"/>
    <p:sldId id="271" r:id="rId12"/>
    <p:sldId id="276" r:id="rId13"/>
    <p:sldId id="272" r:id="rId14"/>
    <p:sldId id="273" r:id="rId15"/>
    <p:sldId id="259" r:id="rId16"/>
    <p:sldId id="277" r:id="rId17"/>
    <p:sldId id="287" r:id="rId18"/>
    <p:sldId id="283" r:id="rId19"/>
    <p:sldId id="284" r:id="rId20"/>
    <p:sldId id="285" r:id="rId21"/>
    <p:sldId id="286" r:id="rId22"/>
    <p:sldId id="275" r:id="rId23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prnWhat="handouts4" frameSlides="1"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8" d="100"/>
          <a:sy n="28" d="100"/>
        </p:scale>
        <p:origin x="-12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handoutMaster" Target="handoutMasters/handout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4F01D1B-FB29-164E-8955-6A6A108ED678}" type="datetimeFigureOut">
              <a:rPr lang="en-US" smtClean="0"/>
              <a:t>9/5/17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29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9CE253-4418-CD48-8314-B09C5A2C7C9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650516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019936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9498235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7941222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5933374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8952600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301619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9/5/17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7940929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9/5/17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6067729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9/5/17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9128790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0116199"/>
      </p:ext>
    </p:extLst>
  </p:cSld>
  <p:clrMapOvr>
    <a:masterClrMapping/>
  </p:clrMapOvr>
  <p:transition xmlns:p14="http://schemas.microsoft.com/office/powerpoint/2010/main" spd="slow">
    <p:wip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FECD78-3C8E-49F2-8FAB-59489D168ABB}" type="datetimeFigureOut">
              <a:rPr lang="en-US" smtClean="0"/>
              <a:pPr/>
              <a:t>9/5/17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6574558"/>
      </p:ext>
    </p:extLst>
  </p:cSld>
  <p:clrMapOvr>
    <a:masterClrMapping/>
  </p:clrMapOvr>
  <p:transition xmlns:p14="http://schemas.microsoft.com/office/powerpoint/2010/main" spd="slow">
    <p:wipe/>
  </p:transition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CD78-3C8E-49F2-8FAB-59489D168ABB}" type="datetimeFigureOut">
              <a:rPr lang="en-US" smtClean="0"/>
              <a:pPr/>
              <a:t>9/5/17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B56013-B943-42BA-886F-6F9D4EB85E9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771123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xmlns:p14="http://schemas.microsoft.com/office/powerpoint/2010/main" spd="slow">
    <p:wip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4" Type="http://schemas.openxmlformats.org/officeDocument/2006/relationships/image" Target="../media/image7.jpg"/><Relationship Id="rId1" Type="http://schemas.openxmlformats.org/officeDocument/2006/relationships/slideLayout" Target="../slideLayouts/slideLayout5.xml"/><Relationship Id="rId2" Type="http://schemas.openxmlformats.org/officeDocument/2006/relationships/image" Target="../media/image5.jp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image" Target="../media/image3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4000" dirty="0" smtClean="0"/>
              <a:t>“There are patterns which emerge in one’s life, circling and returning anew, an endless variation of a theme.”</a:t>
            </a:r>
          </a:p>
          <a:p>
            <a:pPr marL="0" indent="0">
              <a:buNone/>
            </a:pPr>
            <a:r>
              <a:rPr lang="en-US" sz="4000" dirty="0" smtClean="0"/>
              <a:t>	- Jacqueline Carey, author</a:t>
            </a:r>
            <a:endParaRPr lang="en-US" sz="4000" dirty="0"/>
          </a:p>
        </p:txBody>
      </p:sp>
    </p:spTree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Generic Themes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400" dirty="0" smtClean="0"/>
              <a:t>“Never judge a book by its cover”</a:t>
            </a:r>
          </a:p>
          <a:p>
            <a:r>
              <a:rPr lang="en-US" sz="4400" dirty="0" smtClean="0"/>
              <a:t>“Slow and steady wins the race”</a:t>
            </a:r>
          </a:p>
          <a:p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134419482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Step 1: LIST 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Read (watch or listen) to your text and make sure you understand what you read.</a:t>
            </a:r>
          </a:p>
          <a:p>
            <a:r>
              <a:rPr lang="en-US" dirty="0" smtClean="0"/>
              <a:t>List the </a:t>
            </a:r>
            <a:r>
              <a:rPr lang="en-US" dirty="0" smtClean="0">
                <a:solidFill>
                  <a:srgbClr val="FF0000"/>
                </a:solidFill>
              </a:rPr>
              <a:t>TOPICS</a:t>
            </a:r>
            <a:r>
              <a:rPr lang="en-US" dirty="0" smtClean="0"/>
              <a:t> in the piece.</a:t>
            </a:r>
          </a:p>
          <a:p>
            <a:pPr lvl="1"/>
            <a:r>
              <a:rPr lang="en-US" sz="3200" dirty="0" smtClean="0"/>
              <a:t>Love</a:t>
            </a:r>
          </a:p>
          <a:p>
            <a:pPr lvl="1"/>
            <a:r>
              <a:rPr lang="en-US" sz="3200" dirty="0" smtClean="0"/>
              <a:t>Family</a:t>
            </a:r>
          </a:p>
          <a:p>
            <a:pPr lvl="1"/>
            <a:r>
              <a:rPr lang="en-US" sz="3200" dirty="0" smtClean="0"/>
              <a:t>Hope</a:t>
            </a:r>
          </a:p>
          <a:p>
            <a:pPr lvl="1"/>
            <a:r>
              <a:rPr lang="en-US" sz="3200" dirty="0" smtClean="0"/>
              <a:t>Forgiveness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1779165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Step 2: TEXTUAL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Use textual evidence from the text to support the topics chosen.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354136714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Step 3: THEME SENTENCE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Pick a topic(s), and use the contextual evidence to create a sentence about what overall concept or lesson the author believes about their text. </a:t>
            </a:r>
          </a:p>
          <a:p>
            <a:pPr marL="0" indent="0">
              <a:buNone/>
            </a:pPr>
            <a:endParaRPr lang="en-US" sz="3600" dirty="0" smtClean="0"/>
          </a:p>
          <a:p>
            <a:r>
              <a:rPr lang="en-US" sz="3600" dirty="0" smtClean="0"/>
              <a:t>(The author’s name) believes that….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75160181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Step 4: FIND 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THEN…go back through the sentence and mark out words until you find your THEME!</a:t>
            </a:r>
          </a:p>
        </p:txBody>
      </p:sp>
    </p:spTree>
    <p:extLst>
      <p:ext uri="{BB962C8B-B14F-4D97-AF65-F5344CB8AC3E}">
        <p14:creationId xmlns:p14="http://schemas.microsoft.com/office/powerpoint/2010/main" val="2297836937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 descr="How-the-Grinch-Stole-Christmas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5447" r="-5447"/>
          <a:stretch>
            <a:fillRect/>
          </a:stretch>
        </p:blipFill>
        <p:spPr>
          <a:xfrm>
            <a:off x="176851" y="994014"/>
            <a:ext cx="8794317" cy="5500290"/>
          </a:xfrm>
        </p:spPr>
      </p:pic>
      <p:sp>
        <p:nvSpPr>
          <p:cNvPr id="2" name="TextBox 1"/>
          <p:cNvSpPr txBox="1"/>
          <p:nvPr/>
        </p:nvSpPr>
        <p:spPr>
          <a:xfrm>
            <a:off x="635026" y="278812"/>
            <a:ext cx="7713253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Finding Theme</a:t>
            </a:r>
            <a:r>
              <a:rPr lang="is-IS" sz="3200" dirty="0" smtClean="0"/>
              <a:t>…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89897394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accent3">
              <a:lumMod val="7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TOPICS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8823"/>
          </a:xfrm>
        </p:spPr>
        <p:txBody>
          <a:bodyPr>
            <a:normAutofit/>
          </a:bodyPr>
          <a:lstStyle/>
          <a:p>
            <a:r>
              <a:rPr lang="en-US" sz="4400" dirty="0" smtClean="0"/>
              <a:t>Transformation</a:t>
            </a:r>
          </a:p>
          <a:p>
            <a:r>
              <a:rPr lang="en-US" sz="4400" dirty="0" smtClean="0"/>
              <a:t>Selflessness</a:t>
            </a:r>
          </a:p>
          <a:p>
            <a:r>
              <a:rPr lang="en-US" sz="4400" dirty="0" smtClean="0"/>
              <a:t>Christmas</a:t>
            </a:r>
          </a:p>
          <a:p>
            <a:r>
              <a:rPr lang="en-US" sz="4400" dirty="0" smtClean="0"/>
              <a:t>Sacrifice</a:t>
            </a:r>
          </a:p>
          <a:p>
            <a:r>
              <a:rPr lang="en-US" sz="4400" dirty="0" smtClean="0"/>
              <a:t>Materialism / Commercialism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120005218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TEXTUAL EVIDENCE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882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“That the Grinch’s small heart grew 3 sizes that day.</a:t>
            </a:r>
          </a:p>
          <a:p>
            <a:r>
              <a:rPr lang="en-US" dirty="0" smtClean="0"/>
              <a:t>“Every Who in </a:t>
            </a:r>
            <a:r>
              <a:rPr lang="en-US" dirty="0" err="1" smtClean="0"/>
              <a:t>Whoville</a:t>
            </a:r>
            <a:r>
              <a:rPr lang="en-US" dirty="0" smtClean="0"/>
              <a:t> was singing without any presents at all.”</a:t>
            </a:r>
          </a:p>
          <a:p>
            <a:r>
              <a:rPr lang="en-US" dirty="0" smtClean="0"/>
              <a:t>“Every Who down in </a:t>
            </a:r>
            <a:r>
              <a:rPr lang="en-US" dirty="0" err="1" smtClean="0"/>
              <a:t>Whoville</a:t>
            </a:r>
            <a:r>
              <a:rPr lang="en-US" dirty="0" smtClean="0"/>
              <a:t> loved Christmas a lot!”</a:t>
            </a:r>
          </a:p>
          <a:p>
            <a:r>
              <a:rPr lang="en-US" dirty="0" smtClean="0"/>
              <a:t>The Grinch risked his life to save his dog and the sleigh with Who toys and food.</a:t>
            </a:r>
          </a:p>
          <a:p>
            <a:r>
              <a:rPr lang="en-US" dirty="0" smtClean="0"/>
              <a:t>“Maybe Christmas didn’t come from a store</a:t>
            </a:r>
            <a:r>
              <a:rPr lang="is-IS" dirty="0" smtClean="0"/>
              <a:t>…maybe it was about a little bit more.”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0327324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>
                <a:solidFill>
                  <a:schemeClr val="bg1"/>
                </a:solidFill>
              </a:rPr>
              <a:t>THEME SENTENCE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8823"/>
          </a:xfrm>
        </p:spPr>
        <p:txBody>
          <a:bodyPr>
            <a:normAutofit/>
          </a:bodyPr>
          <a:lstStyle/>
          <a:p>
            <a:r>
              <a:rPr lang="en-US" dirty="0" smtClean="0"/>
              <a:t>Dr</a:t>
            </a:r>
            <a:r>
              <a:rPr lang="en-US" dirty="0"/>
              <a:t>. Seuss believes that </a:t>
            </a:r>
            <a:r>
              <a:rPr lang="en-US" dirty="0" smtClean="0"/>
              <a:t>through </a:t>
            </a:r>
            <a:r>
              <a:rPr lang="en-US" dirty="0" smtClean="0">
                <a:solidFill>
                  <a:srgbClr val="FF0000"/>
                </a:solidFill>
              </a:rPr>
              <a:t>transformation</a:t>
            </a:r>
            <a:r>
              <a:rPr lang="en-US" dirty="0" smtClean="0"/>
              <a:t> and </a:t>
            </a:r>
            <a:r>
              <a:rPr lang="en-US" dirty="0" smtClean="0">
                <a:solidFill>
                  <a:srgbClr val="FF0000"/>
                </a:solidFill>
              </a:rPr>
              <a:t>selflessness</a:t>
            </a:r>
            <a:r>
              <a:rPr lang="en-US" dirty="0" smtClean="0"/>
              <a:t>, we can find the true spirit of </a:t>
            </a:r>
            <a:r>
              <a:rPr lang="en-US" dirty="0" smtClean="0">
                <a:solidFill>
                  <a:srgbClr val="FF0000"/>
                </a:solidFill>
              </a:rPr>
              <a:t>Christmas</a:t>
            </a:r>
            <a:r>
              <a:rPr lang="en-US" dirty="0" smtClean="0"/>
              <a:t> to be less about </a:t>
            </a:r>
            <a:r>
              <a:rPr lang="en-US" dirty="0" smtClean="0">
                <a:solidFill>
                  <a:srgbClr val="FF0000"/>
                </a:solidFill>
              </a:rPr>
              <a:t>material</a:t>
            </a:r>
            <a:r>
              <a:rPr lang="en-US" dirty="0" smtClean="0"/>
              <a:t> things and more about togetherness.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strike="sngStrike" dirty="0"/>
              <a:t>Dr. Seuss believes that through </a:t>
            </a:r>
            <a:r>
              <a:rPr lang="en-US" strike="sngStrike" dirty="0">
                <a:solidFill>
                  <a:srgbClr val="FF0000"/>
                </a:solidFill>
              </a:rPr>
              <a:t>transformation</a:t>
            </a:r>
            <a:r>
              <a:rPr lang="en-US" dirty="0"/>
              <a:t> and </a:t>
            </a:r>
            <a:r>
              <a:rPr lang="en-US" dirty="0">
                <a:solidFill>
                  <a:srgbClr val="FF0000"/>
                </a:solidFill>
              </a:rPr>
              <a:t>selflessness</a:t>
            </a:r>
            <a:r>
              <a:rPr lang="en-US" dirty="0"/>
              <a:t>, </a:t>
            </a:r>
            <a:r>
              <a:rPr lang="en-US" strike="sngStrike" dirty="0"/>
              <a:t>we can find the</a:t>
            </a:r>
            <a:r>
              <a:rPr lang="en-US" dirty="0"/>
              <a:t> true spirit of </a:t>
            </a:r>
            <a:r>
              <a:rPr lang="en-US" dirty="0">
                <a:solidFill>
                  <a:srgbClr val="FF0000"/>
                </a:solidFill>
              </a:rPr>
              <a:t>Christmas</a:t>
            </a:r>
            <a:r>
              <a:rPr lang="en-US" dirty="0"/>
              <a:t> </a:t>
            </a:r>
            <a:r>
              <a:rPr lang="en-US" strike="sngStrike" dirty="0"/>
              <a:t>to be </a:t>
            </a:r>
            <a:r>
              <a:rPr lang="en-US" dirty="0"/>
              <a:t>less </a:t>
            </a:r>
            <a:r>
              <a:rPr lang="en-US" strike="sngStrike" dirty="0"/>
              <a:t>about</a:t>
            </a:r>
            <a:r>
              <a:rPr lang="en-US" dirty="0"/>
              <a:t> </a:t>
            </a:r>
            <a:r>
              <a:rPr lang="en-US" dirty="0">
                <a:solidFill>
                  <a:srgbClr val="FF0000"/>
                </a:solidFill>
              </a:rPr>
              <a:t>material</a:t>
            </a:r>
            <a:r>
              <a:rPr lang="en-US" dirty="0"/>
              <a:t> things </a:t>
            </a:r>
            <a:r>
              <a:rPr lang="en-US" strike="sngStrike" dirty="0"/>
              <a:t>and</a:t>
            </a:r>
            <a:r>
              <a:rPr lang="en-US" dirty="0"/>
              <a:t> more about togetherness.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80750057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chemeClr val="tx1">
              <a:lumMod val="65000"/>
            </a:schemeClr>
          </a:solidFill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And now we have</a:t>
            </a:r>
            <a:r>
              <a:rPr lang="is-IS" dirty="0" smtClean="0"/>
              <a:t>…THEME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38823"/>
          </a:xfrm>
        </p:spPr>
        <p:txBody>
          <a:bodyPr>
            <a:normAutofit/>
          </a:bodyPr>
          <a:lstStyle/>
          <a:p>
            <a:r>
              <a:rPr lang="en-US" sz="4000" dirty="0" smtClean="0">
                <a:solidFill>
                  <a:srgbClr val="FF0000"/>
                </a:solidFill>
              </a:rPr>
              <a:t>Selflessness</a:t>
            </a:r>
            <a:r>
              <a:rPr lang="en-US" sz="4000" dirty="0" smtClean="0"/>
              <a:t> at </a:t>
            </a:r>
            <a:r>
              <a:rPr lang="en-US" sz="4000" dirty="0" smtClean="0">
                <a:solidFill>
                  <a:srgbClr val="FF0000"/>
                </a:solidFill>
              </a:rPr>
              <a:t>Christmas</a:t>
            </a:r>
            <a:r>
              <a:rPr lang="en-US" sz="4000" dirty="0" smtClean="0"/>
              <a:t> is greater than </a:t>
            </a:r>
            <a:r>
              <a:rPr lang="en-US" sz="4000" dirty="0" smtClean="0">
                <a:solidFill>
                  <a:srgbClr val="FF0000"/>
                </a:solidFill>
              </a:rPr>
              <a:t>material things</a:t>
            </a:r>
            <a:r>
              <a:rPr lang="en-US" sz="4000" dirty="0" smtClean="0"/>
              <a:t>.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Togetherness</a:t>
            </a:r>
            <a:r>
              <a:rPr lang="en-US" sz="4000" dirty="0" smtClean="0"/>
              <a:t> is the </a:t>
            </a:r>
            <a:r>
              <a:rPr lang="en-US" sz="4000" dirty="0" smtClean="0">
                <a:solidFill>
                  <a:srgbClr val="FF0000"/>
                </a:solidFill>
              </a:rPr>
              <a:t>true gift of Christmas.</a:t>
            </a:r>
          </a:p>
          <a:p>
            <a:r>
              <a:rPr lang="en-US" sz="4000" dirty="0" smtClean="0">
                <a:solidFill>
                  <a:srgbClr val="FF0000"/>
                </a:solidFill>
              </a:rPr>
              <a:t>True</a:t>
            </a:r>
            <a:r>
              <a:rPr lang="en-US" sz="4000" dirty="0" smtClean="0"/>
              <a:t> meaning of </a:t>
            </a:r>
            <a:r>
              <a:rPr lang="en-US" sz="4000" dirty="0" smtClean="0">
                <a:solidFill>
                  <a:srgbClr val="FF0000"/>
                </a:solidFill>
              </a:rPr>
              <a:t>Christmas</a:t>
            </a:r>
            <a:r>
              <a:rPr lang="en-US" sz="4000" dirty="0" smtClean="0"/>
              <a:t> can’t be bought.</a:t>
            </a:r>
            <a:endParaRPr lang="en-US" sz="4000" dirty="0"/>
          </a:p>
        </p:txBody>
      </p:sp>
    </p:spTree>
    <p:extLst>
      <p:ext uri="{BB962C8B-B14F-4D97-AF65-F5344CB8AC3E}">
        <p14:creationId xmlns:p14="http://schemas.microsoft.com/office/powerpoint/2010/main" val="3591869200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en-US" sz="4800" dirty="0" smtClean="0"/>
              <a:t>The central concept or underlying idea in a literary work.</a:t>
            </a:r>
          </a:p>
          <a:p>
            <a:pPr>
              <a:defRPr/>
            </a:pPr>
            <a:r>
              <a:rPr lang="en-US" sz="4800" dirty="0"/>
              <a:t>Life lesson, meaning, </a:t>
            </a:r>
            <a:r>
              <a:rPr lang="en-US" sz="4800" b="1" dirty="0"/>
              <a:t>moral</a:t>
            </a:r>
            <a:r>
              <a:rPr lang="en-US" sz="4800" dirty="0"/>
              <a:t>, or message about life or human nature that is communicated by a literary work.</a:t>
            </a:r>
          </a:p>
          <a:p>
            <a:pPr>
              <a:buNone/>
              <a:defRPr/>
            </a:pPr>
            <a:endParaRPr lang="en-US" sz="4800" dirty="0"/>
          </a:p>
          <a:p>
            <a:pPr>
              <a:buNone/>
              <a:defRPr/>
            </a:pPr>
            <a:r>
              <a:rPr lang="en-US" sz="4800" dirty="0"/>
              <a:t>In other words…</a:t>
            </a:r>
          </a:p>
          <a:p>
            <a:pPr>
              <a:buNone/>
              <a:defRPr/>
            </a:pPr>
            <a:r>
              <a:rPr lang="en-US" sz="4800" b="1" dirty="0">
                <a:solidFill>
                  <a:srgbClr val="FF0000"/>
                </a:solidFill>
              </a:rPr>
              <a:t>Theme</a:t>
            </a:r>
            <a:r>
              <a:rPr lang="en-US" sz="4800" b="1" dirty="0"/>
              <a:t> is what the story teaches readers</a:t>
            </a:r>
            <a:r>
              <a:rPr lang="en-US" sz="4800" b="1" dirty="0" smtClean="0"/>
              <a:t>.</a:t>
            </a:r>
          </a:p>
          <a:p>
            <a:pPr>
              <a:buNone/>
              <a:defRPr/>
            </a:pPr>
            <a:r>
              <a:rPr lang="en-US" sz="4800" b="1" dirty="0" smtClean="0"/>
              <a:t>The BIG IDEA or MORAL LESSON.</a:t>
            </a:r>
            <a:endParaRPr lang="en-US" sz="4800" b="1" dirty="0"/>
          </a:p>
          <a:p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151134233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Try these familiar stories</a:t>
            </a:r>
            <a:r>
              <a:rPr lang="is-IS" dirty="0" smtClean="0"/>
              <a:t>…</a:t>
            </a:r>
            <a:endParaRPr lang="en-US" dirty="0"/>
          </a:p>
        </p:txBody>
      </p:sp>
      <p:pic>
        <p:nvPicPr>
          <p:cNvPr id="9" name="Content Placeholder 8" descr="anne frank.jpg"/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4638" r="-34638"/>
          <a:stretch>
            <a:fillRect/>
          </a:stretch>
        </p:blipFill>
        <p:spPr>
          <a:xfrm>
            <a:off x="-283669" y="1980822"/>
            <a:ext cx="4040188" cy="3951288"/>
          </a:xfrm>
        </p:spPr>
      </p:pic>
      <p:pic>
        <p:nvPicPr>
          <p:cNvPr id="10" name="Content Placeholder 9" descr="NightWiesel.jpg"/>
          <p:cNvPicPr>
            <a:picLocks noGrp="1" noChangeAspect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33885" r="-33885"/>
          <a:stretch>
            <a:fillRect/>
          </a:stretch>
        </p:blipFill>
        <p:spPr>
          <a:xfrm>
            <a:off x="2494140" y="1980822"/>
            <a:ext cx="4041775" cy="3951288"/>
          </a:xfrm>
        </p:spPr>
      </p:pic>
      <p:pic>
        <p:nvPicPr>
          <p:cNvPr id="11" name="Picture 10" descr="crucible.jp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03350" y="1938096"/>
            <a:ext cx="2583450" cy="3994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5962449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4-Step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sz="4800" dirty="0" smtClean="0"/>
              <a:t>1) Find several topics</a:t>
            </a:r>
            <a:endParaRPr lang="is-IS" sz="4800" dirty="0" smtClean="0"/>
          </a:p>
          <a:p>
            <a:pPr marL="0" indent="0">
              <a:buNone/>
            </a:pPr>
            <a:r>
              <a:rPr lang="is-IS" sz="4800" dirty="0" smtClean="0">
                <a:solidFill>
                  <a:srgbClr val="FF0000"/>
                </a:solidFill>
              </a:rPr>
              <a:t>2) Try to remember textual evidence</a:t>
            </a:r>
          </a:p>
          <a:p>
            <a:pPr marL="0" indent="0">
              <a:buNone/>
            </a:pPr>
            <a:r>
              <a:rPr lang="is-IS" sz="4800" dirty="0" smtClean="0"/>
              <a:t>3) Write a sentence using the author’s name</a:t>
            </a:r>
          </a:p>
          <a:p>
            <a:pPr marL="0" indent="0">
              <a:buNone/>
            </a:pPr>
            <a:r>
              <a:rPr lang="is-IS" sz="4800" dirty="0" smtClean="0">
                <a:solidFill>
                  <a:srgbClr val="FF0000"/>
                </a:solidFill>
              </a:rPr>
              <a:t>4) Cross out words and rearranage to find the THEME</a:t>
            </a:r>
            <a:endParaRPr lang="en-US" sz="4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060878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Finding “Brave</a:t>
            </a:r>
            <a:r>
              <a:rPr lang="en-US" smtClean="0"/>
              <a:t>” Theme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3"/>
            <a:r>
              <a:rPr lang="en-US" sz="4000" dirty="0"/>
              <a:t>1</a:t>
            </a:r>
            <a:r>
              <a:rPr lang="en-US" sz="4000" baseline="30000" dirty="0"/>
              <a:t>st</a:t>
            </a:r>
            <a:r>
              <a:rPr lang="en-US" sz="4000" dirty="0"/>
              <a:t> Group </a:t>
            </a:r>
            <a:r>
              <a:rPr lang="en-US" sz="4000" dirty="0" smtClean="0"/>
              <a:t>lists </a:t>
            </a:r>
            <a:r>
              <a:rPr lang="en-US" sz="4000" b="1" dirty="0" smtClean="0"/>
              <a:t>FIVE</a:t>
            </a:r>
            <a:r>
              <a:rPr lang="en-US" sz="4000" dirty="0" smtClean="0"/>
              <a:t> topics</a:t>
            </a:r>
            <a:endParaRPr lang="en-US" sz="4000" dirty="0"/>
          </a:p>
          <a:p>
            <a:pPr lvl="3"/>
            <a:r>
              <a:rPr lang="en-US" sz="4000" dirty="0"/>
              <a:t>2</a:t>
            </a:r>
            <a:r>
              <a:rPr lang="en-US" sz="4000" baseline="30000" dirty="0"/>
              <a:t>nd</a:t>
            </a:r>
            <a:r>
              <a:rPr lang="en-US" sz="4000" dirty="0"/>
              <a:t> Group lists </a:t>
            </a:r>
            <a:r>
              <a:rPr lang="en-US" sz="4000" dirty="0" smtClean="0"/>
              <a:t>textual </a:t>
            </a:r>
            <a:r>
              <a:rPr lang="en-US" sz="4000" dirty="0"/>
              <a:t>evidence </a:t>
            </a:r>
            <a:r>
              <a:rPr lang="en-US" sz="4000" dirty="0" smtClean="0"/>
              <a:t>for EACH topic</a:t>
            </a:r>
            <a:endParaRPr lang="en-US" sz="4000" dirty="0"/>
          </a:p>
          <a:p>
            <a:pPr lvl="3"/>
            <a:r>
              <a:rPr lang="en-US" sz="4000" dirty="0"/>
              <a:t>3</a:t>
            </a:r>
            <a:r>
              <a:rPr lang="en-US" sz="4000" baseline="30000" dirty="0"/>
              <a:t>rd</a:t>
            </a:r>
            <a:r>
              <a:rPr lang="en-US" sz="4000" dirty="0"/>
              <a:t> Group writes out “theme sentence</a:t>
            </a:r>
            <a:r>
              <a:rPr lang="en-US" sz="4000" dirty="0" smtClean="0"/>
              <a:t>”</a:t>
            </a:r>
            <a:endParaRPr lang="en-US" sz="4000" dirty="0"/>
          </a:p>
          <a:p>
            <a:pPr lvl="3"/>
            <a:r>
              <a:rPr lang="en-US" sz="4000" dirty="0"/>
              <a:t>1</a:t>
            </a:r>
            <a:r>
              <a:rPr lang="en-US" sz="4000" baseline="30000" dirty="0"/>
              <a:t>st</a:t>
            </a:r>
            <a:r>
              <a:rPr lang="en-US" sz="4000" dirty="0"/>
              <a:t> Group crosses out words and comes up with the </a:t>
            </a:r>
            <a:r>
              <a:rPr lang="en-US" sz="4000" dirty="0" smtClean="0"/>
              <a:t>THEME</a:t>
            </a:r>
            <a:endParaRPr lang="en-US" sz="40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13975635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It is </a:t>
            </a:r>
            <a:r>
              <a:rPr lang="en-US" b="1" dirty="0" smtClean="0">
                <a:solidFill>
                  <a:schemeClr val="bg1"/>
                </a:solidFill>
              </a:rPr>
              <a:t>NOT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sz="4800" dirty="0" smtClean="0"/>
              <a:t>A </a:t>
            </a:r>
            <a:r>
              <a:rPr lang="en-US" sz="4800" dirty="0" smtClean="0">
                <a:solidFill>
                  <a:srgbClr val="FF0000"/>
                </a:solidFill>
              </a:rPr>
              <a:t>Topic…</a:t>
            </a:r>
          </a:p>
          <a:p>
            <a:pPr lvl="1"/>
            <a:r>
              <a:rPr lang="en-US" sz="4800" dirty="0" smtClean="0"/>
              <a:t>Love</a:t>
            </a:r>
          </a:p>
          <a:p>
            <a:pPr lvl="1"/>
            <a:r>
              <a:rPr lang="en-US" sz="4800" dirty="0" smtClean="0"/>
              <a:t>Family</a:t>
            </a:r>
          </a:p>
          <a:p>
            <a:pPr lvl="1"/>
            <a:r>
              <a:rPr lang="en-US" sz="4800" dirty="0" smtClean="0"/>
              <a:t>Tradition</a:t>
            </a:r>
          </a:p>
          <a:p>
            <a:pPr lvl="1"/>
            <a:r>
              <a:rPr lang="en-US" sz="4800" dirty="0" smtClean="0"/>
              <a:t>Racism</a:t>
            </a:r>
          </a:p>
          <a:p>
            <a:pPr marL="457200" lvl="1" indent="0">
              <a:buNone/>
            </a:pPr>
            <a:r>
              <a:rPr lang="en-US" sz="4800" dirty="0">
                <a:solidFill>
                  <a:srgbClr val="FF0000"/>
                </a:solidFill>
              </a:rPr>
              <a:t>A Topic is a subject or idea dealt </a:t>
            </a:r>
            <a:r>
              <a:rPr lang="en-US" sz="4800" dirty="0" err="1">
                <a:solidFill>
                  <a:srgbClr val="FF0000"/>
                </a:solidFill>
              </a:rPr>
              <a:t>wih</a:t>
            </a:r>
            <a:r>
              <a:rPr lang="en-US" sz="4800" dirty="0">
                <a:solidFill>
                  <a:srgbClr val="FF0000"/>
                </a:solidFill>
              </a:rPr>
              <a:t> within the text.</a:t>
            </a:r>
          </a:p>
          <a:p>
            <a:pPr marL="457200" lvl="1" indent="0">
              <a:buNone/>
            </a:pPr>
            <a:r>
              <a:rPr lang="en-US" sz="4800" dirty="0" smtClean="0">
                <a:solidFill>
                  <a:srgbClr val="FF0000"/>
                </a:solidFill>
              </a:rPr>
              <a:t>No, no, no, no, NO!!!</a:t>
            </a:r>
          </a:p>
        </p:txBody>
      </p:sp>
      <p:pic>
        <p:nvPicPr>
          <p:cNvPr id="4" name="Picture 3" descr="no-shake-finger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93549" y="1720004"/>
            <a:ext cx="3614455" cy="264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7033413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SERIOUSLY??!!</a:t>
            </a:r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4" name="Content Placeholder 3" descr="Angry face 2.jpe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187" b="1187"/>
          <a:stretch>
            <a:fillRect/>
          </a:stretch>
        </p:blipFill>
        <p:spPr/>
      </p:pic>
    </p:spTree>
    <p:extLst>
      <p:ext uri="{BB962C8B-B14F-4D97-AF65-F5344CB8AC3E}">
        <p14:creationId xmlns:p14="http://schemas.microsoft.com/office/powerpoint/2010/main" val="217829592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THEME is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4800" dirty="0" smtClean="0"/>
              <a:t>…the </a:t>
            </a:r>
            <a:r>
              <a:rPr lang="is-IS" sz="4800" dirty="0" smtClean="0">
                <a:solidFill>
                  <a:srgbClr val="FF0000"/>
                </a:solidFill>
              </a:rPr>
              <a:t>POINT</a:t>
            </a:r>
            <a:r>
              <a:rPr lang="is-IS" sz="4800" dirty="0" smtClean="0"/>
              <a:t> being made </a:t>
            </a:r>
            <a:r>
              <a:rPr lang="is-IS" sz="4800" dirty="0" smtClean="0">
                <a:solidFill>
                  <a:srgbClr val="FF0000"/>
                </a:solidFill>
              </a:rPr>
              <a:t>ABOUT</a:t>
            </a:r>
            <a:r>
              <a:rPr lang="is-IS" sz="4800" dirty="0" smtClean="0"/>
              <a:t> the </a:t>
            </a:r>
            <a:r>
              <a:rPr lang="is-IS" sz="4800" dirty="0" smtClean="0">
                <a:solidFill>
                  <a:srgbClr val="FF0000"/>
                </a:solidFill>
              </a:rPr>
              <a:t>TOPIC.</a:t>
            </a:r>
          </a:p>
          <a:p>
            <a:r>
              <a:rPr lang="is-IS" sz="4800" dirty="0" smtClean="0"/>
              <a:t>Love? Sure...now what lesson or moral is the author trying to tell me about love?</a:t>
            </a:r>
            <a:endParaRPr lang="en-US" sz="4800" dirty="0" smtClean="0"/>
          </a:p>
        </p:txBody>
      </p:sp>
    </p:spTree>
    <p:extLst>
      <p:ext uri="{BB962C8B-B14F-4D97-AF65-F5344CB8AC3E}">
        <p14:creationId xmlns:p14="http://schemas.microsoft.com/office/powerpoint/2010/main" val="2757587998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unger games.jpg"/>
          <p:cNvPicPr>
            <a:picLocks noChangeAspect="1"/>
          </p:cNvPicPr>
          <p:nvPr/>
        </p:nvPicPr>
        <p:blipFill rotWithShape="1">
          <a:blip r:embed="rId2">
            <a:alphaModFix amt="42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561"/>
          <a:stretch/>
        </p:blipFill>
        <p:spPr>
          <a:xfrm>
            <a:off x="1648602" y="1948093"/>
            <a:ext cx="5124429" cy="417807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solidFill>
            <a:srgbClr val="CCFFCC"/>
          </a:solidFill>
        </p:spPr>
        <p:txBody>
          <a:bodyPr/>
          <a:lstStyle/>
          <a:p>
            <a:r>
              <a:rPr lang="en-US" b="1" dirty="0" smtClean="0">
                <a:solidFill>
                  <a:schemeClr val="bg1"/>
                </a:solidFill>
              </a:rPr>
              <a:t>THE HUNGER GAMES</a:t>
            </a:r>
            <a:endParaRPr lang="en-US" b="1" dirty="0">
              <a:solidFill>
                <a:schemeClr val="bg1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u="sng" dirty="0" smtClean="0"/>
              <a:t>TOPIC</a:t>
            </a:r>
          </a:p>
          <a:p>
            <a:r>
              <a:rPr lang="en-US" sz="3400" dirty="0" smtClean="0"/>
              <a:t>The subject</a:t>
            </a:r>
          </a:p>
          <a:p>
            <a:r>
              <a:rPr lang="en-US" sz="3400" dirty="0" smtClean="0"/>
              <a:t>Less specific</a:t>
            </a:r>
          </a:p>
          <a:p>
            <a:endParaRPr lang="en-US" sz="3400" dirty="0"/>
          </a:p>
          <a:p>
            <a:endParaRPr lang="en-US" sz="3400" dirty="0" smtClean="0"/>
          </a:p>
          <a:p>
            <a:r>
              <a:rPr lang="en-US" sz="3400" dirty="0" smtClean="0"/>
              <a:t>“Fear”</a:t>
            </a:r>
          </a:p>
          <a:p>
            <a:r>
              <a:rPr lang="en-US" sz="3400" dirty="0" smtClean="0"/>
              <a:t>“Control”</a:t>
            </a:r>
            <a:endParaRPr lang="en-US" sz="34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3400" u="sng" dirty="0" smtClean="0"/>
              <a:t>THEME</a:t>
            </a:r>
          </a:p>
          <a:p>
            <a:r>
              <a:rPr lang="en-US" sz="3400" dirty="0" smtClean="0"/>
              <a:t>The BIG IDEA</a:t>
            </a:r>
          </a:p>
          <a:p>
            <a:r>
              <a:rPr lang="en-US" sz="3400" dirty="0" smtClean="0"/>
              <a:t>Expanded thinking</a:t>
            </a:r>
          </a:p>
          <a:p>
            <a:endParaRPr lang="en-US" sz="3400" dirty="0"/>
          </a:p>
          <a:p>
            <a:endParaRPr lang="en-US" sz="3400" dirty="0" smtClean="0"/>
          </a:p>
          <a:p>
            <a:r>
              <a:rPr lang="en-US" sz="3400" b="1" dirty="0" smtClean="0"/>
              <a:t>Fear can be used as a tactic to control</a:t>
            </a:r>
            <a:endParaRPr lang="en-US" sz="3400" b="1" dirty="0"/>
          </a:p>
        </p:txBody>
      </p:sp>
    </p:spTree>
    <p:extLst>
      <p:ext uri="{BB962C8B-B14F-4D97-AF65-F5344CB8AC3E}">
        <p14:creationId xmlns:p14="http://schemas.microsoft.com/office/powerpoint/2010/main" val="330592256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pPr algn="ctr"/>
            <a:r>
              <a:rPr lang="en-US" sz="3600" dirty="0" smtClean="0"/>
              <a:t>Love</a:t>
            </a:r>
            <a:endParaRPr lang="en-US" sz="3600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Ever-lasting</a:t>
            </a:r>
          </a:p>
          <a:p>
            <a:r>
              <a:rPr lang="en-US" dirty="0" smtClean="0"/>
              <a:t>Platonic</a:t>
            </a:r>
          </a:p>
          <a:p>
            <a:r>
              <a:rPr lang="en-US" dirty="0" smtClean="0"/>
              <a:t>Love of a child</a:t>
            </a:r>
          </a:p>
          <a:p>
            <a:r>
              <a:rPr lang="en-US" dirty="0" smtClean="0"/>
              <a:t>Love of one’s self</a:t>
            </a:r>
          </a:p>
          <a:p>
            <a:r>
              <a:rPr lang="en-US" dirty="0" smtClean="0"/>
              <a:t>Obsessive</a:t>
            </a:r>
          </a:p>
          <a:p>
            <a:r>
              <a:rPr lang="en-US" dirty="0" smtClean="0"/>
              <a:t>Sexual</a:t>
            </a:r>
          </a:p>
          <a:p>
            <a:r>
              <a:rPr lang="en-US" dirty="0" smtClean="0"/>
              <a:t>Beginning</a:t>
            </a:r>
          </a:p>
          <a:p>
            <a:r>
              <a:rPr lang="en-US" dirty="0" smtClean="0"/>
              <a:t>Whirlwind</a:t>
            </a:r>
          </a:p>
          <a:p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>
            <a:noAutofit/>
          </a:bodyPr>
          <a:lstStyle/>
          <a:p>
            <a:pPr algn="ctr"/>
            <a:r>
              <a:rPr lang="en-US" sz="3600" dirty="0" smtClean="0"/>
              <a:t>Family</a:t>
            </a:r>
            <a:endParaRPr lang="en-US" sz="3600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en-US" dirty="0" smtClean="0"/>
              <a:t>Dysfunctional</a:t>
            </a:r>
          </a:p>
          <a:p>
            <a:r>
              <a:rPr lang="en-US" dirty="0" smtClean="0"/>
              <a:t>Love of family</a:t>
            </a:r>
          </a:p>
          <a:p>
            <a:r>
              <a:rPr lang="en-US" dirty="0" smtClean="0"/>
              <a:t>Traditional</a:t>
            </a:r>
          </a:p>
          <a:p>
            <a:r>
              <a:rPr lang="en-US" dirty="0" smtClean="0"/>
              <a:t>Non-traditional</a:t>
            </a:r>
          </a:p>
          <a:p>
            <a:r>
              <a:rPr lang="en-US" dirty="0" smtClean="0"/>
              <a:t>Blended</a:t>
            </a:r>
          </a:p>
          <a:p>
            <a:r>
              <a:rPr lang="en-US" dirty="0" smtClean="0"/>
              <a:t>Social</a:t>
            </a:r>
          </a:p>
          <a:p>
            <a:r>
              <a:rPr lang="en-US" dirty="0" smtClean="0"/>
              <a:t>Parents / Siblings / Grandparents </a:t>
            </a:r>
          </a:p>
          <a:p>
            <a:endParaRPr lang="en-US" dirty="0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Topic is too broad and vague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7861891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BUT</a:t>
            </a:r>
            <a:r>
              <a:rPr lang="is-IS" dirty="0" smtClean="0"/>
              <a:t>…TOPIC is not...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s-IS" sz="4800" dirty="0" smtClean="0"/>
              <a:t>…being a good person</a:t>
            </a:r>
          </a:p>
          <a:p>
            <a:r>
              <a:rPr lang="is-IS" sz="4800" dirty="0" smtClean="0"/>
              <a:t>…believing your beautiful</a:t>
            </a:r>
          </a:p>
          <a:p>
            <a:pPr marL="0" indent="0">
              <a:buNone/>
            </a:pPr>
            <a:endParaRPr lang="is-IS" sz="4800" smtClean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is-IS" sz="4800" smtClean="0">
                <a:solidFill>
                  <a:srgbClr val="FF0000"/>
                </a:solidFill>
              </a:rPr>
              <a:t>It </a:t>
            </a:r>
            <a:r>
              <a:rPr lang="is-IS" sz="4800" dirty="0" smtClean="0">
                <a:solidFill>
                  <a:srgbClr val="FF0000"/>
                </a:solidFill>
              </a:rPr>
              <a:t>is...</a:t>
            </a:r>
            <a:endParaRPr lang="is-IS" sz="4800" dirty="0">
              <a:solidFill>
                <a:srgbClr val="FF0000"/>
              </a:solidFill>
            </a:endParaRPr>
          </a:p>
          <a:p>
            <a:r>
              <a:rPr lang="is-IS" sz="4800" dirty="0" smtClean="0">
                <a:solidFill>
                  <a:srgbClr val="FF0000"/>
                </a:solidFill>
              </a:rPr>
              <a:t>...Humanity / Benevolence / Kindness</a:t>
            </a:r>
          </a:p>
          <a:p>
            <a:r>
              <a:rPr lang="is-IS" sz="4800" dirty="0" smtClean="0">
                <a:solidFill>
                  <a:srgbClr val="FF0000"/>
                </a:solidFill>
              </a:rPr>
              <a:t>Beauty / Confidence / Self love</a:t>
            </a:r>
            <a:endParaRPr lang="en-US" sz="4800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0059069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/>
          <a:lstStyle/>
          <a:p>
            <a:r>
              <a:rPr lang="en-US" dirty="0" smtClean="0"/>
              <a:t>A GOOD THEME</a:t>
            </a:r>
            <a:r>
              <a:rPr lang="is-I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is-IS" sz="4800" dirty="0" smtClean="0"/>
              <a:t>...teaches a </a:t>
            </a:r>
            <a:r>
              <a:rPr lang="is-IS" sz="4800" dirty="0" smtClean="0">
                <a:solidFill>
                  <a:srgbClr val="FF0000"/>
                </a:solidFill>
              </a:rPr>
              <a:t>VALUABLE</a:t>
            </a:r>
            <a:r>
              <a:rPr lang="is-IS" sz="4800" dirty="0" smtClean="0"/>
              <a:t> lesson about </a:t>
            </a:r>
            <a:r>
              <a:rPr lang="is-IS" sz="4800" dirty="0" smtClean="0">
                <a:solidFill>
                  <a:srgbClr val="FF0000"/>
                </a:solidFill>
              </a:rPr>
              <a:t>LIFE</a:t>
            </a:r>
            <a:r>
              <a:rPr lang="is-IS" sz="4800" dirty="0" smtClean="0"/>
              <a:t>.</a:t>
            </a:r>
          </a:p>
          <a:p>
            <a:pPr lvl="1"/>
            <a:r>
              <a:rPr lang="is-IS" sz="4400" dirty="0" smtClean="0"/>
              <a:t>Love...(Topic)</a:t>
            </a:r>
          </a:p>
          <a:p>
            <a:pPr lvl="1"/>
            <a:r>
              <a:rPr lang="is-IS" sz="4400" dirty="0" smtClean="0"/>
              <a:t>True love can endure through all obstacles (Theme / author’s lesson)</a:t>
            </a:r>
            <a:endParaRPr lang="en-US" sz="4400" dirty="0" smtClean="0"/>
          </a:p>
        </p:txBody>
      </p:sp>
    </p:spTree>
    <p:extLst>
      <p:ext uri="{BB962C8B-B14F-4D97-AF65-F5344CB8AC3E}">
        <p14:creationId xmlns:p14="http://schemas.microsoft.com/office/powerpoint/2010/main" val="2217869112"/>
      </p:ext>
    </p:extLst>
  </p:cSld>
  <p:clrMapOvr>
    <a:masterClrMapping/>
  </p:clrMapOvr>
  <p:transition xmlns:p14="http://schemas.microsoft.com/office/powerpoint/2010/main" spd="slow">
    <p:wipe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 Black 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 Black .thmx</Template>
  <TotalTime>1559</TotalTime>
  <Words>681</Words>
  <Application>Microsoft Macintosh PowerPoint</Application>
  <PresentationFormat>On-screen Show (4:3)</PresentationFormat>
  <Paragraphs>115</Paragraphs>
  <Slides>22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 Black </vt:lpstr>
      <vt:lpstr>THEME</vt:lpstr>
      <vt:lpstr>THEME</vt:lpstr>
      <vt:lpstr>It is NOT…</vt:lpstr>
      <vt:lpstr>SERIOUSLY??!!</vt:lpstr>
      <vt:lpstr>THEME is…</vt:lpstr>
      <vt:lpstr>THE HUNGER GAMES</vt:lpstr>
      <vt:lpstr>Topic is too broad and vague</vt:lpstr>
      <vt:lpstr>BUT…TOPIC is not...</vt:lpstr>
      <vt:lpstr>A GOOD THEME…</vt:lpstr>
      <vt:lpstr>Generic Themes</vt:lpstr>
      <vt:lpstr>Step 1: LIST TOPICS</vt:lpstr>
      <vt:lpstr>Step 2: TEXTUAL EVIDENCE</vt:lpstr>
      <vt:lpstr>Step 3: THEME SENTENCE</vt:lpstr>
      <vt:lpstr>Step 4: FIND THEME</vt:lpstr>
      <vt:lpstr>PowerPoint Presentation</vt:lpstr>
      <vt:lpstr>TOPICS</vt:lpstr>
      <vt:lpstr>TEXTUAL EVIDENCE</vt:lpstr>
      <vt:lpstr>THEME SENTENCE</vt:lpstr>
      <vt:lpstr>And now we have…THEME</vt:lpstr>
      <vt:lpstr>Try these familiar stories…</vt:lpstr>
      <vt:lpstr>4-Step Format</vt:lpstr>
      <vt:lpstr>Finding “Brave” Theme </vt:lpstr>
    </vt:vector>
  </TitlesOfParts>
  <Company>CHS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Csherian Coleman</dc:creator>
  <cp:lastModifiedBy>CCS</cp:lastModifiedBy>
  <cp:revision>72</cp:revision>
  <cp:lastPrinted>2017-02-16T18:35:41Z</cp:lastPrinted>
  <dcterms:created xsi:type="dcterms:W3CDTF">2014-01-24T09:26:50Z</dcterms:created>
  <dcterms:modified xsi:type="dcterms:W3CDTF">2017-09-05T14:08:00Z</dcterms:modified>
</cp:coreProperties>
</file>