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006D9BB-15B1-4A91-B85D-F1243FE4238E}" type="datetimeFigureOut">
              <a:rPr lang="en-US" smtClean="0"/>
              <a:pPr/>
              <a:t>3/4/2013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64FB95F-FADE-4919-BDB4-AA233D9516C2}"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06D9BB-15B1-4A91-B85D-F1243FE4238E}" type="datetimeFigureOut">
              <a:rPr lang="en-US" smtClean="0"/>
              <a:pPr/>
              <a:t>3/4/2013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4FB95F-FADE-4919-BDB4-AA233D9516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06D9BB-15B1-4A91-B85D-F1243FE4238E}" type="datetimeFigureOut">
              <a:rPr lang="en-US" smtClean="0"/>
              <a:pPr/>
              <a:t>3/4/2013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4FB95F-FADE-4919-BDB4-AA233D9516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06D9BB-15B1-4A91-B85D-F1243FE4238E}" type="datetimeFigureOut">
              <a:rPr lang="en-US" smtClean="0"/>
              <a:pPr/>
              <a:t>3/4/2013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4FB95F-FADE-4919-BDB4-AA233D9516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006D9BB-15B1-4A91-B85D-F1243FE4238E}" type="datetimeFigureOut">
              <a:rPr lang="en-US" smtClean="0"/>
              <a:pPr/>
              <a:t>3/4/2013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64FB95F-FADE-4919-BDB4-AA233D9516C2}"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06D9BB-15B1-4A91-B85D-F1243FE4238E}" type="datetimeFigureOut">
              <a:rPr lang="en-US" smtClean="0"/>
              <a:pPr/>
              <a:t>3/4/2013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64FB95F-FADE-4919-BDB4-AA233D9516C2}"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06D9BB-15B1-4A91-B85D-F1243FE4238E}" type="datetimeFigureOut">
              <a:rPr lang="en-US" smtClean="0"/>
              <a:pPr/>
              <a:t>3/4/2013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64FB95F-FADE-4919-BDB4-AA233D9516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06D9BB-15B1-4A91-B85D-F1243FE4238E}" type="datetimeFigureOut">
              <a:rPr lang="en-US" smtClean="0"/>
              <a:pPr/>
              <a:t>3/4/2013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64FB95F-FADE-4919-BDB4-AA233D9516C2}"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06D9BB-15B1-4A91-B85D-F1243FE4238E}" type="datetimeFigureOut">
              <a:rPr lang="en-US" smtClean="0"/>
              <a:pPr/>
              <a:t>3/4/2013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64FB95F-FADE-4919-BDB4-AA233D9516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006D9BB-15B1-4A91-B85D-F1243FE4238E}" type="datetimeFigureOut">
              <a:rPr lang="en-US" smtClean="0"/>
              <a:pPr/>
              <a:t>3/4/2013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64FB95F-FADE-4919-BDB4-AA233D9516C2}"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006D9BB-15B1-4A91-B85D-F1243FE4238E}" type="datetimeFigureOut">
              <a:rPr lang="en-US" smtClean="0"/>
              <a:pPr/>
              <a:t>3/4/2013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64FB95F-FADE-4919-BDB4-AA233D9516C2}"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006D9BB-15B1-4A91-B85D-F1243FE4238E}" type="datetimeFigureOut">
              <a:rPr lang="en-US" smtClean="0"/>
              <a:pPr/>
              <a:t>3/4/2013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64FB95F-FADE-4919-BDB4-AA233D9516C2}"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acstaff.bloomu.edu/jtomlins/rhetorical_devices.htm" TargetMode="External"/><Relationship Id="rId2" Type="http://schemas.openxmlformats.org/officeDocument/2006/relationships/hyperlink" Target="http://www.virtualsalt.com/rhetoric.ht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Rhetorical Devices</a:t>
            </a:r>
            <a:endParaRPr lang="en-US" dirty="0"/>
          </a:p>
        </p:txBody>
      </p:sp>
      <p:sp>
        <p:nvSpPr>
          <p:cNvPr id="9" name="Text Placeholder 8"/>
          <p:cNvSpPr>
            <a:spLocks noGrp="1"/>
          </p:cNvSpPr>
          <p:nvPr>
            <p:ph type="body" idx="1"/>
          </p:nvPr>
        </p:nvSpPr>
        <p:spPr>
          <a:xfrm>
            <a:off x="609600" y="6172200"/>
            <a:ext cx="7391400" cy="381000"/>
          </a:xfrm>
        </p:spPr>
        <p:txBody>
          <a:bodyPr/>
          <a:lstStyle/>
          <a:p>
            <a:endParaRPr lang="en-US" sz="1100" dirty="0" smtClean="0">
              <a:hlinkClick r:id="rId2"/>
            </a:endParaRPr>
          </a:p>
          <a:p>
            <a:endParaRPr lang="en-US" sz="1100" dirty="0">
              <a:hlinkClick r:id="rId2"/>
            </a:endParaRPr>
          </a:p>
          <a:p>
            <a:endParaRPr lang="en-US" sz="1100" dirty="0" smtClean="0">
              <a:hlinkClick r:id="rId2"/>
            </a:endParaRPr>
          </a:p>
          <a:p>
            <a:endParaRPr lang="en-US" sz="1100" dirty="0">
              <a:hlinkClick r:id="rId2"/>
            </a:endParaRPr>
          </a:p>
          <a:p>
            <a:endParaRPr lang="en-US" sz="1100" dirty="0" smtClean="0">
              <a:hlinkClick r:id="rId2"/>
            </a:endParaRPr>
          </a:p>
          <a:p>
            <a:r>
              <a:rPr lang="en-US" sz="1100" dirty="0" smtClean="0">
                <a:hlinkClick r:id="rId2"/>
              </a:rPr>
              <a:t>http</a:t>
            </a:r>
            <a:r>
              <a:rPr lang="en-US" sz="1100" dirty="0">
                <a:hlinkClick r:id="rId2"/>
              </a:rPr>
              <a:t>://</a:t>
            </a:r>
            <a:r>
              <a:rPr lang="en-US" sz="1100" dirty="0" smtClean="0">
                <a:hlinkClick r:id="rId2"/>
              </a:rPr>
              <a:t>www.virtualsalt.com/rhetoric.htm</a:t>
            </a:r>
            <a:endParaRPr lang="en-US" sz="1100" dirty="0" smtClean="0"/>
          </a:p>
          <a:p>
            <a:r>
              <a:rPr lang="en-US" sz="1100" dirty="0">
                <a:hlinkClick r:id="rId3"/>
              </a:rPr>
              <a:t>http://</a:t>
            </a:r>
            <a:r>
              <a:rPr lang="en-US" sz="1100" dirty="0" smtClean="0">
                <a:hlinkClick r:id="rId3"/>
              </a:rPr>
              <a:t>facstaff.bloomu.edu/jtomlins/rhetorical_devices.htm</a:t>
            </a:r>
            <a:endParaRPr lang="en-US" sz="1100" dirty="0" smtClean="0"/>
          </a:p>
        </p:txBody>
      </p:sp>
      <p:sp>
        <p:nvSpPr>
          <p:cNvPr id="5" name="Content Placeholder 4"/>
          <p:cNvSpPr>
            <a:spLocks noGrp="1"/>
          </p:cNvSpPr>
          <p:nvPr>
            <p:ph sz="quarter" idx="2"/>
          </p:nvPr>
        </p:nvSpPr>
        <p:spPr/>
        <p:txBody>
          <a:bodyPr>
            <a:normAutofit lnSpcReduction="10000"/>
          </a:bodyPr>
          <a:lstStyle/>
          <a:p>
            <a:r>
              <a:rPr lang="en-US" dirty="0" smtClean="0"/>
              <a:t>Alliteration		</a:t>
            </a:r>
          </a:p>
          <a:p>
            <a:r>
              <a:rPr lang="en-US" dirty="0" smtClean="0"/>
              <a:t>Allusion</a:t>
            </a:r>
          </a:p>
          <a:p>
            <a:r>
              <a:rPr lang="en-US" dirty="0" smtClean="0"/>
              <a:t>Assonance</a:t>
            </a:r>
          </a:p>
          <a:p>
            <a:r>
              <a:rPr lang="en-US" dirty="0" smtClean="0"/>
              <a:t>Anaphora</a:t>
            </a:r>
          </a:p>
          <a:p>
            <a:r>
              <a:rPr lang="en-US" dirty="0" smtClean="0"/>
              <a:t>Antistrophe</a:t>
            </a:r>
          </a:p>
          <a:p>
            <a:r>
              <a:rPr lang="en-US" dirty="0" smtClean="0"/>
              <a:t>Asyndeton</a:t>
            </a:r>
          </a:p>
          <a:p>
            <a:r>
              <a:rPr lang="en-US" dirty="0" smtClean="0"/>
              <a:t>Climax</a:t>
            </a:r>
          </a:p>
          <a:p>
            <a:r>
              <a:rPr lang="en-US" dirty="0" smtClean="0"/>
              <a:t>Metaphor</a:t>
            </a:r>
          </a:p>
          <a:p>
            <a:r>
              <a:rPr lang="en-US" dirty="0" err="1" smtClean="0"/>
              <a:t>Syllepsis</a:t>
            </a:r>
            <a:endParaRPr lang="en-US" dirty="0"/>
          </a:p>
          <a:p>
            <a:r>
              <a:rPr lang="en-US" dirty="0" smtClean="0"/>
              <a:t>Simile</a:t>
            </a:r>
          </a:p>
          <a:p>
            <a:r>
              <a:rPr lang="en-US" dirty="0" smtClean="0"/>
              <a:t>Tautology</a:t>
            </a:r>
          </a:p>
          <a:p>
            <a:r>
              <a:rPr lang="en-US" dirty="0" smtClean="0"/>
              <a:t>Pleonasm</a:t>
            </a:r>
          </a:p>
          <a:p>
            <a:pPr marL="0" indent="0">
              <a:buNone/>
            </a:pPr>
            <a:endParaRPr lang="en-US" dirty="0" smtClean="0"/>
          </a:p>
          <a:p>
            <a:pPr marL="0" indent="0">
              <a:buNone/>
            </a:pPr>
            <a:endParaRPr lang="en-US" dirty="0"/>
          </a:p>
        </p:txBody>
      </p:sp>
      <p:sp>
        <p:nvSpPr>
          <p:cNvPr id="6" name="Content Placeholder 5"/>
          <p:cNvSpPr>
            <a:spLocks noGrp="1"/>
          </p:cNvSpPr>
          <p:nvPr>
            <p:ph sz="quarter" idx="4"/>
          </p:nvPr>
        </p:nvSpPr>
        <p:spPr/>
        <p:txBody>
          <a:bodyPr>
            <a:normAutofit lnSpcReduction="10000"/>
          </a:bodyPr>
          <a:lstStyle/>
          <a:p>
            <a:r>
              <a:rPr lang="en-US" dirty="0" smtClean="0"/>
              <a:t>Anadiplosis</a:t>
            </a:r>
          </a:p>
          <a:p>
            <a:r>
              <a:rPr lang="en-US" dirty="0" smtClean="0"/>
              <a:t>Antithesis</a:t>
            </a:r>
          </a:p>
          <a:p>
            <a:r>
              <a:rPr lang="en-US" dirty="0" err="1" smtClean="0"/>
              <a:t>Aporia</a:t>
            </a:r>
            <a:endParaRPr lang="en-US" dirty="0" smtClean="0"/>
          </a:p>
          <a:p>
            <a:r>
              <a:rPr lang="en-US" dirty="0" smtClean="0"/>
              <a:t>Apostrophe</a:t>
            </a:r>
          </a:p>
          <a:p>
            <a:r>
              <a:rPr lang="en-US" dirty="0" err="1" smtClean="0"/>
              <a:t>Cacophyn</a:t>
            </a:r>
            <a:endParaRPr lang="en-US" dirty="0" smtClean="0"/>
          </a:p>
          <a:p>
            <a:r>
              <a:rPr lang="en-US" dirty="0" smtClean="0"/>
              <a:t>Chiasmus</a:t>
            </a:r>
          </a:p>
          <a:p>
            <a:r>
              <a:rPr lang="en-US" dirty="0" smtClean="0"/>
              <a:t>Euphemism</a:t>
            </a:r>
          </a:p>
          <a:p>
            <a:r>
              <a:rPr lang="en-US" dirty="0" smtClean="0"/>
              <a:t>Hyperbole</a:t>
            </a:r>
          </a:p>
          <a:p>
            <a:r>
              <a:rPr lang="en-US" dirty="0" smtClean="0"/>
              <a:t>Irony</a:t>
            </a:r>
          </a:p>
          <a:p>
            <a:r>
              <a:rPr lang="en-US" dirty="0" smtClean="0"/>
              <a:t>Oxymoron</a:t>
            </a:r>
          </a:p>
          <a:p>
            <a:r>
              <a:rPr lang="en-US" dirty="0" smtClean="0"/>
              <a:t>Paradox</a:t>
            </a:r>
          </a:p>
          <a:p>
            <a:r>
              <a:rPr lang="en-US" dirty="0" smtClean="0"/>
              <a:t>Personification</a:t>
            </a:r>
          </a:p>
          <a:p>
            <a:pPr marL="0" indent="0">
              <a:buNone/>
            </a:pPr>
            <a:endParaRPr lang="en-US" dirty="0"/>
          </a:p>
        </p:txBody>
      </p:sp>
    </p:spTree>
    <p:extLst>
      <p:ext uri="{BB962C8B-B14F-4D97-AF65-F5344CB8AC3E}">
        <p14:creationId xmlns:p14="http://schemas.microsoft.com/office/powerpoint/2010/main" xmlns="" val="503788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Alliteration</a:t>
            </a:r>
            <a:endParaRPr lang="en-US" dirty="0"/>
          </a:p>
        </p:txBody>
      </p:sp>
      <p:sp>
        <p:nvSpPr>
          <p:cNvPr id="8" name="Content Placeholder 7"/>
          <p:cNvSpPr>
            <a:spLocks noGrp="1"/>
          </p:cNvSpPr>
          <p:nvPr>
            <p:ph idx="1"/>
          </p:nvPr>
        </p:nvSpPr>
        <p:spPr/>
        <p:txBody>
          <a:bodyPr/>
          <a:lstStyle/>
          <a:p>
            <a:r>
              <a:rPr lang="en-US" dirty="0" smtClean="0"/>
              <a:t>Definition:  The repetition of consonant sounds at the beginning of a word.</a:t>
            </a:r>
          </a:p>
          <a:p>
            <a:endParaRPr lang="en-US" dirty="0" smtClean="0"/>
          </a:p>
          <a:p>
            <a:r>
              <a:rPr lang="en-US" dirty="0" smtClean="0"/>
              <a:t>Ex:  “Let us go forth to lead the land we love.” – President John F. Kennedy</a:t>
            </a:r>
          </a:p>
          <a:p>
            <a:endParaRPr lang="en-US" dirty="0"/>
          </a:p>
          <a:p>
            <a:r>
              <a:rPr lang="en-US" dirty="0" smtClean="0"/>
              <a:t>Reason:  It drives emphasis to a certain phrase.</a:t>
            </a:r>
            <a:endParaRPr lang="en-US" dirty="0"/>
          </a:p>
        </p:txBody>
      </p:sp>
    </p:spTree>
    <p:extLst>
      <p:ext uri="{BB962C8B-B14F-4D97-AF65-F5344CB8AC3E}">
        <p14:creationId xmlns:p14="http://schemas.microsoft.com/office/powerpoint/2010/main" xmlns="" val="3035612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Definition:  </a:t>
            </a:r>
            <a:r>
              <a:rPr lang="en-US" dirty="0"/>
              <a:t>A reference in a literary work to a </a:t>
            </a:r>
            <a:r>
              <a:rPr lang="en-US" dirty="0" smtClean="0"/>
              <a:t>well-known person</a:t>
            </a:r>
            <a:r>
              <a:rPr lang="en-US" dirty="0"/>
              <a:t>, place or thing in history or another work of literature</a:t>
            </a:r>
            <a:r>
              <a:rPr lang="en-US" dirty="0" smtClean="0"/>
              <a:t>.</a:t>
            </a:r>
          </a:p>
          <a:p>
            <a:endParaRPr lang="en-US" dirty="0"/>
          </a:p>
          <a:p>
            <a:r>
              <a:rPr lang="en-US" sz="1700" dirty="0" smtClean="0"/>
              <a:t>Ex:  “Yet</a:t>
            </a:r>
            <a:r>
              <a:rPr lang="en-US" sz="1700" dirty="0"/>
              <a:t>, if God wills that it continue until all the wealth piled by the bondsman's two hundred and fifty years of unrequited toil shall be sunk, and until every drop of blood drawn with the lash shall be paid by another drawn with the sword, as was said three thousand years ago, so still it must be said "the judgments of the Lord are true and righteous </a:t>
            </a:r>
            <a:r>
              <a:rPr lang="en-US" sz="1700" dirty="0" smtClean="0"/>
              <a:t>altogether”. – Abraham Lincoln (2</a:t>
            </a:r>
            <a:r>
              <a:rPr lang="en-US" sz="1700" baseline="30000" dirty="0" smtClean="0"/>
              <a:t>nd</a:t>
            </a:r>
            <a:r>
              <a:rPr lang="en-US" sz="1700" dirty="0" smtClean="0"/>
              <a:t> Inaugural Address)</a:t>
            </a:r>
          </a:p>
          <a:p>
            <a:endParaRPr lang="en-US" sz="1600" dirty="0"/>
          </a:p>
          <a:p>
            <a:r>
              <a:rPr lang="en-US" dirty="0" smtClean="0"/>
              <a:t>Reason:  They allow the reader / listener to </a:t>
            </a:r>
            <a:r>
              <a:rPr lang="en-US" dirty="0"/>
              <a:t>understand a difficult concept by relating to an already familiar </a:t>
            </a:r>
            <a:r>
              <a:rPr lang="en-US" dirty="0" smtClean="0"/>
              <a:t>story. Evokes a more powerful image.</a:t>
            </a:r>
          </a:p>
          <a:p>
            <a:endParaRPr lang="en-US" sz="1600" dirty="0"/>
          </a:p>
        </p:txBody>
      </p:sp>
    </p:spTree>
    <p:extLst>
      <p:ext uri="{BB962C8B-B14F-4D97-AF65-F5344CB8AC3E}">
        <p14:creationId xmlns:p14="http://schemas.microsoft.com/office/powerpoint/2010/main" xmlns="" val="386871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Anaphora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Definition:  </a:t>
            </a:r>
            <a:r>
              <a:rPr lang="en-US" dirty="0"/>
              <a:t>A repetition of the same word or group of words at the </a:t>
            </a:r>
            <a:r>
              <a:rPr lang="en-US" u="sng" dirty="0"/>
              <a:t>beginning</a:t>
            </a:r>
            <a:r>
              <a:rPr lang="en-US" dirty="0"/>
              <a:t> of </a:t>
            </a:r>
            <a:r>
              <a:rPr lang="en-US" dirty="0" smtClean="0"/>
              <a:t>successive clauses, phrases or lines.</a:t>
            </a:r>
          </a:p>
          <a:p>
            <a:endParaRPr lang="en-US" dirty="0"/>
          </a:p>
          <a:p>
            <a:r>
              <a:rPr lang="en-US" dirty="0" smtClean="0"/>
              <a:t>Ex:  </a:t>
            </a:r>
            <a:r>
              <a:rPr lang="en-US" u="sng" dirty="0" smtClean="0"/>
              <a:t>He has</a:t>
            </a:r>
            <a:r>
              <a:rPr lang="en-US" dirty="0" smtClean="0"/>
              <a:t> refused to assent to laws… </a:t>
            </a:r>
            <a:r>
              <a:rPr lang="en-US" u="sng" dirty="0" smtClean="0"/>
              <a:t>He has</a:t>
            </a:r>
            <a:r>
              <a:rPr lang="en-US" dirty="0" smtClean="0"/>
              <a:t> forbidden his governors… </a:t>
            </a:r>
            <a:r>
              <a:rPr lang="en-US" u="sng" dirty="0" smtClean="0"/>
              <a:t>He has</a:t>
            </a:r>
            <a:r>
              <a:rPr lang="en-US" dirty="0" smtClean="0"/>
              <a:t> refused…. “The Declaration of Independence”</a:t>
            </a:r>
          </a:p>
          <a:p>
            <a:endParaRPr lang="en-US" dirty="0"/>
          </a:p>
          <a:p>
            <a:r>
              <a:rPr lang="en-US" dirty="0" smtClean="0"/>
              <a:t>Reason:  To re-emphasize that a person, place or thing is important to the topic.</a:t>
            </a:r>
            <a:endParaRPr lang="en-US" dirty="0"/>
          </a:p>
        </p:txBody>
      </p:sp>
    </p:spTree>
    <p:extLst>
      <p:ext uri="{BB962C8B-B14F-4D97-AF65-F5344CB8AC3E}">
        <p14:creationId xmlns:p14="http://schemas.microsoft.com/office/powerpoint/2010/main" xmlns="" val="1896385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Antistrophe</a:t>
            </a:r>
            <a:endParaRPr lang="en-US" dirty="0"/>
          </a:p>
        </p:txBody>
      </p:sp>
      <p:sp>
        <p:nvSpPr>
          <p:cNvPr id="8" name="Content Placeholder 7"/>
          <p:cNvSpPr>
            <a:spLocks noGrp="1"/>
          </p:cNvSpPr>
          <p:nvPr>
            <p:ph idx="1"/>
          </p:nvPr>
        </p:nvSpPr>
        <p:spPr/>
        <p:txBody>
          <a:bodyPr>
            <a:normAutofit fontScale="70000" lnSpcReduction="20000"/>
          </a:bodyPr>
          <a:lstStyle/>
          <a:p>
            <a:r>
              <a:rPr lang="en-US" sz="4600" dirty="0" smtClean="0"/>
              <a:t>Definition: </a:t>
            </a:r>
            <a:r>
              <a:rPr lang="en-US" sz="4600" dirty="0"/>
              <a:t>A repetition of the same word or group of words at the </a:t>
            </a:r>
            <a:r>
              <a:rPr lang="en-US" sz="4600" u="sng" dirty="0" smtClean="0"/>
              <a:t>end</a:t>
            </a:r>
            <a:r>
              <a:rPr lang="en-US" sz="4600" dirty="0" smtClean="0"/>
              <a:t> of </a:t>
            </a:r>
            <a:r>
              <a:rPr lang="en-US" sz="4600" dirty="0"/>
              <a:t>successive clauses, phrases or lines</a:t>
            </a:r>
            <a:r>
              <a:rPr lang="en-US" sz="4600" dirty="0" smtClean="0"/>
              <a:t>.</a:t>
            </a:r>
          </a:p>
          <a:p>
            <a:endParaRPr lang="en-US" dirty="0"/>
          </a:p>
          <a:p>
            <a:r>
              <a:rPr lang="en-US" dirty="0" smtClean="0"/>
              <a:t>Ex:  "</a:t>
            </a:r>
            <a:r>
              <a:rPr lang="en-US" dirty="0"/>
              <a:t>In 1931, ten years ago, Japan invaded Manchukuo -- </a:t>
            </a:r>
            <a:r>
              <a:rPr lang="en-US" u="sng" dirty="0"/>
              <a:t>without warning</a:t>
            </a:r>
            <a:r>
              <a:rPr lang="en-US" dirty="0"/>
              <a:t>. In 1935, Italy invaded Ethiopia -- </a:t>
            </a:r>
            <a:r>
              <a:rPr lang="en-US" u="sng" dirty="0"/>
              <a:t>without warning</a:t>
            </a:r>
            <a:r>
              <a:rPr lang="en-US" dirty="0"/>
              <a:t>. In 1938, Hitler occupied Austria -- </a:t>
            </a:r>
            <a:r>
              <a:rPr lang="en-US" u="sng" dirty="0"/>
              <a:t>without warning</a:t>
            </a:r>
            <a:r>
              <a:rPr lang="en-US" dirty="0"/>
              <a:t>. In 1939, Hitler invaded Czechoslovakia -- </a:t>
            </a:r>
            <a:r>
              <a:rPr lang="en-US" u="sng" dirty="0"/>
              <a:t>without warning.</a:t>
            </a:r>
            <a:r>
              <a:rPr lang="en-US" dirty="0"/>
              <a:t> Later in 1939, Hitler invaded Poland --</a:t>
            </a:r>
            <a:r>
              <a:rPr lang="en-US" u="sng" dirty="0"/>
              <a:t> without warning.</a:t>
            </a:r>
            <a:r>
              <a:rPr lang="en-US" dirty="0"/>
              <a:t> And now Japan has attacked Malaya and Thailand -- and the United States --</a:t>
            </a:r>
            <a:r>
              <a:rPr lang="en-US" u="sng" dirty="0"/>
              <a:t>without warning</a:t>
            </a:r>
            <a:r>
              <a:rPr lang="en-US" dirty="0"/>
              <a:t>." </a:t>
            </a:r>
            <a:r>
              <a:rPr lang="en-US" dirty="0" smtClean="0"/>
              <a:t>- President </a:t>
            </a:r>
            <a:r>
              <a:rPr lang="en-US" dirty="0"/>
              <a:t>Franklin D. Roosevelt</a:t>
            </a:r>
          </a:p>
          <a:p>
            <a:endParaRPr lang="en-US" dirty="0" smtClean="0"/>
          </a:p>
          <a:p>
            <a:r>
              <a:rPr lang="en-US" sz="4600" dirty="0" smtClean="0"/>
              <a:t>Reason</a:t>
            </a:r>
            <a:r>
              <a:rPr lang="en-US" sz="4600" dirty="0"/>
              <a:t>:  To re-emphasize that a person, place or thing is important to the topic.</a:t>
            </a:r>
          </a:p>
          <a:p>
            <a:pPr marL="0" indent="0">
              <a:buNone/>
            </a:pPr>
            <a:endParaRPr lang="en-US" dirty="0"/>
          </a:p>
        </p:txBody>
      </p:sp>
    </p:spTree>
    <p:extLst>
      <p:ext uri="{BB962C8B-B14F-4D97-AF65-F5344CB8AC3E}">
        <p14:creationId xmlns:p14="http://schemas.microsoft.com/office/powerpoint/2010/main" xmlns="" val="325055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Asyndeton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Definition:  Lack of conjunctions between phrases, clauses or words.</a:t>
            </a:r>
          </a:p>
          <a:p>
            <a:endParaRPr lang="en-US" dirty="0"/>
          </a:p>
          <a:p>
            <a:r>
              <a:rPr lang="en-US" sz="2400" dirty="0" smtClean="0"/>
              <a:t>Ex:  </a:t>
            </a:r>
            <a:r>
              <a:rPr lang="en-US" sz="2400" dirty="0"/>
              <a:t>We the People of the United States, in Order to form a more perfect Union, establish Justice, insure domestic Tranquility, provide for the common </a:t>
            </a:r>
            <a:r>
              <a:rPr lang="en-US" sz="2400" dirty="0" err="1"/>
              <a:t>defence</a:t>
            </a:r>
            <a:r>
              <a:rPr lang="en-US" sz="2400" dirty="0"/>
              <a:t>, promote the general Welfare, and secure the Blessings of Liberty to ourselves and our Posterity, do ordain and establish this Constitution for the United States of America</a:t>
            </a:r>
            <a:r>
              <a:rPr lang="en-US" sz="2400" dirty="0" smtClean="0"/>
              <a:t>.(Preamble – The US Constitution)</a:t>
            </a:r>
          </a:p>
          <a:p>
            <a:endParaRPr lang="en-US" dirty="0"/>
          </a:p>
          <a:p>
            <a:r>
              <a:rPr lang="en-US" dirty="0" smtClean="0"/>
              <a:t>Reason:  Offers a feeling of speed and concision to lists.</a:t>
            </a:r>
          </a:p>
          <a:p>
            <a:endParaRPr lang="en-US" dirty="0"/>
          </a:p>
          <a:p>
            <a:endParaRPr lang="en-US" dirty="0"/>
          </a:p>
        </p:txBody>
      </p:sp>
    </p:spTree>
    <p:extLst>
      <p:ext uri="{BB962C8B-B14F-4D97-AF65-F5344CB8AC3E}">
        <p14:creationId xmlns:p14="http://schemas.microsoft.com/office/powerpoint/2010/main" xmlns="" val="1655860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Climax</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Definition:  An arrangement or words, phrases or clauses in an order of increasing importance.  </a:t>
            </a:r>
          </a:p>
          <a:p>
            <a:pPr marL="0" indent="0">
              <a:buNone/>
            </a:pPr>
            <a:endParaRPr lang="en-US" dirty="0"/>
          </a:p>
          <a:p>
            <a:r>
              <a:rPr lang="en-US" dirty="0" smtClean="0"/>
              <a:t>Ex:  </a:t>
            </a:r>
            <a:r>
              <a:rPr lang="en-US" dirty="0"/>
              <a:t>We hold these truths to be self-evident, that all men are created equal, that they are endowed by their Creator with certain unalienable Rights, that among these are Life, Liberty and the pursuit of Happiness</a:t>
            </a:r>
            <a:r>
              <a:rPr lang="en-US" dirty="0" smtClean="0"/>
              <a:t>. (The Declaration of Independence)</a:t>
            </a:r>
          </a:p>
          <a:p>
            <a:endParaRPr lang="en-US" dirty="0"/>
          </a:p>
          <a:p>
            <a:r>
              <a:rPr lang="en-US" dirty="0" smtClean="0"/>
              <a:t>Reason:  Every point hits harder than the last and leaves the reader / listener with a powerful last image.</a:t>
            </a:r>
            <a:endParaRPr lang="en-US" dirty="0"/>
          </a:p>
        </p:txBody>
      </p:sp>
    </p:spTree>
    <p:extLst>
      <p:ext uri="{BB962C8B-B14F-4D97-AF65-F5344CB8AC3E}">
        <p14:creationId xmlns:p14="http://schemas.microsoft.com/office/powerpoint/2010/main" xmlns="" val="1418146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Persuasion</a:t>
            </a:r>
            <a:endParaRPr lang="en-US" dirty="0"/>
          </a:p>
        </p:txBody>
      </p:sp>
      <p:sp>
        <p:nvSpPr>
          <p:cNvPr id="3" name="Content Placeholder 2"/>
          <p:cNvSpPr>
            <a:spLocks noGrp="1"/>
          </p:cNvSpPr>
          <p:nvPr>
            <p:ph idx="1"/>
          </p:nvPr>
        </p:nvSpPr>
        <p:spPr/>
        <p:txBody>
          <a:bodyPr>
            <a:normAutofit lnSpcReduction="10000"/>
          </a:bodyPr>
          <a:lstStyle/>
          <a:p>
            <a:r>
              <a:rPr lang="en-US" dirty="0" smtClean="0"/>
              <a:t>Ethos “character” – Ethical appeal.</a:t>
            </a:r>
          </a:p>
          <a:p>
            <a:pPr lvl="2"/>
            <a:r>
              <a:rPr lang="en-US" dirty="0" smtClean="0"/>
              <a:t>To Convince an audience of the author / speaker’s credibility or character.</a:t>
            </a:r>
          </a:p>
          <a:p>
            <a:pPr marL="630936" lvl="2" indent="0">
              <a:buNone/>
            </a:pPr>
            <a:endParaRPr lang="en-US" dirty="0" smtClean="0"/>
          </a:p>
          <a:p>
            <a:r>
              <a:rPr lang="en-US" dirty="0" smtClean="0"/>
              <a:t>Pathos “suffering/experience” – Emotional appeal.</a:t>
            </a:r>
          </a:p>
          <a:p>
            <a:pPr lvl="2"/>
            <a:r>
              <a:rPr lang="en-US" dirty="0" smtClean="0"/>
              <a:t>To persuade an audience by appealing to their emotions.</a:t>
            </a:r>
          </a:p>
          <a:p>
            <a:pPr marL="630936" lvl="2" indent="0">
              <a:buNone/>
            </a:pPr>
            <a:endParaRPr lang="en-US" dirty="0" smtClean="0"/>
          </a:p>
          <a:p>
            <a:r>
              <a:rPr lang="en-US" dirty="0" smtClean="0"/>
              <a:t>Logos “word” – Appeal to logic.</a:t>
            </a:r>
          </a:p>
          <a:p>
            <a:pPr lvl="2"/>
            <a:r>
              <a:rPr lang="en-US" dirty="0" smtClean="0"/>
              <a:t>To convince an audience by use of logic or reason.</a:t>
            </a:r>
          </a:p>
          <a:p>
            <a:endParaRPr lang="en-US" dirty="0"/>
          </a:p>
          <a:p>
            <a:endParaRPr lang="en-US" dirty="0"/>
          </a:p>
        </p:txBody>
      </p:sp>
    </p:spTree>
    <p:extLst>
      <p:ext uri="{BB962C8B-B14F-4D97-AF65-F5344CB8AC3E}">
        <p14:creationId xmlns:p14="http://schemas.microsoft.com/office/powerpoint/2010/main" xmlns="" val="3010268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147</TotalTime>
  <Words>634</Words>
  <Application>Microsoft Office PowerPoint</Application>
  <PresentationFormat>On-screen Show (4:3)</PresentationFormat>
  <Paragraphs>77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Rhetorical Devices</vt:lpstr>
      <vt:lpstr>Alliteration</vt:lpstr>
      <vt:lpstr>Allusion</vt:lpstr>
      <vt:lpstr>Anaphora</vt:lpstr>
      <vt:lpstr>Antistrophe</vt:lpstr>
      <vt:lpstr>Asyndeton</vt:lpstr>
      <vt:lpstr>Climax</vt:lpstr>
      <vt:lpstr>Modes of Persuasion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Devices</dc:title>
  <dc:creator>C</dc:creator>
  <cp:lastModifiedBy>CCS</cp:lastModifiedBy>
  <cp:revision>13</cp:revision>
  <dcterms:created xsi:type="dcterms:W3CDTF">2013-03-01T07:27:15Z</dcterms:created>
  <dcterms:modified xsi:type="dcterms:W3CDTF">2013-03-04T11:41:36Z</dcterms:modified>
</cp:coreProperties>
</file>