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Iceberg Writing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Hemingway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idx="1" type="body"/>
          </p:nvPr>
        </p:nvSpPr>
        <p:spPr>
          <a:xfrm>
            <a:off x="5574425" y="264050"/>
            <a:ext cx="3442500" cy="4635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2600">
                <a:solidFill>
                  <a:srgbClr val="FFFFFF"/>
                </a:solidFill>
              </a:rPr>
              <a:t>"I always try to write on the principle of the iceberg.  There is seven-eighths of it underwater for every part that shows."</a:t>
            </a:r>
          </a:p>
          <a:p>
            <a:pPr lvl="0" algn="ctr">
              <a:spcBef>
                <a:spcPts val="0"/>
              </a:spcBef>
              <a:buNone/>
            </a:pPr>
            <a:r>
              <a:rPr b="1" lang="en" sz="2600">
                <a:solidFill>
                  <a:srgbClr val="FFFFFF"/>
                </a:solidFill>
              </a:rPr>
              <a:t>Ernest Hemingway</a:t>
            </a:r>
          </a:p>
        </p:txBody>
      </p:sp>
      <p:pic>
        <p:nvPicPr>
          <p:cNvPr descr="Iceberg Writing Photo.jpg"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" y="0"/>
            <a:ext cx="5505602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HLWE - Discussion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SzPct val="100000"/>
              <a:buChar char="-"/>
            </a:pPr>
            <a:r>
              <a:rPr lang="en" sz="2000"/>
              <a:t>Groups of 5 or 6</a:t>
            </a:r>
          </a:p>
          <a:p>
            <a:pPr indent="-355600" lvl="0" marL="457200" rtl="0">
              <a:spcBef>
                <a:spcPts val="0"/>
              </a:spcBef>
              <a:buSzPct val="100000"/>
              <a:buChar char="-"/>
            </a:pPr>
            <a:r>
              <a:rPr lang="en" sz="2000"/>
              <a:t>Each member must present at least 5 comments</a:t>
            </a:r>
          </a:p>
          <a:p>
            <a:pPr indent="-323850" lvl="1" marL="914400" rtl="0">
              <a:spcBef>
                <a:spcPts val="0"/>
              </a:spcBef>
              <a:buSzPct val="100000"/>
              <a:buChar char="-"/>
            </a:pPr>
            <a:r>
              <a:rPr lang="en" sz="1500"/>
              <a:t>Group must discuss EACH comment</a:t>
            </a:r>
          </a:p>
          <a:p>
            <a:pPr indent="-323850" lvl="1" marL="914400" rtl="0">
              <a:spcBef>
                <a:spcPts val="0"/>
              </a:spcBef>
              <a:buSzPct val="100000"/>
              <a:buChar char="-"/>
            </a:pPr>
            <a:r>
              <a:rPr lang="en" sz="1500"/>
              <a:t>Need Group leader &amp; Note-taker</a:t>
            </a:r>
          </a:p>
          <a:p>
            <a:pPr indent="-323850" lvl="1" marL="914400" rtl="0">
              <a:spcBef>
                <a:spcPts val="0"/>
              </a:spcBef>
              <a:buSzPct val="100000"/>
              <a:buChar char="-"/>
            </a:pPr>
            <a:r>
              <a:rPr lang="en" sz="1500"/>
              <a:t>Note-taker must keep up with how many comments from each person</a:t>
            </a:r>
          </a:p>
          <a:p>
            <a:pPr indent="-355600" lvl="0" marL="457200" rtl="0">
              <a:spcBef>
                <a:spcPts val="0"/>
              </a:spcBef>
              <a:buSzPct val="100000"/>
              <a:buChar char="-"/>
            </a:pPr>
            <a:r>
              <a:rPr lang="en" sz="2000"/>
              <a:t>Discuss the Iceberg Writing Method and what you did or didn’t like about it.</a:t>
            </a:r>
          </a:p>
          <a:p>
            <a:pPr indent="-355600" lvl="0" marL="457200">
              <a:spcBef>
                <a:spcPts val="0"/>
              </a:spcBef>
              <a:buSzPct val="100000"/>
              <a:buChar char="-"/>
            </a:pPr>
            <a:r>
              <a:rPr lang="en" sz="2000"/>
              <a:t>How would the dynamics of the story change if the American had mentioned the word “abortion” at the beginning? Would it be a better story...or worse?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